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315" r:id="rId2"/>
    <p:sldId id="316" r:id="rId3"/>
    <p:sldId id="318" r:id="rId4"/>
    <p:sldId id="317" r:id="rId5"/>
    <p:sldId id="319" r:id="rId6"/>
    <p:sldId id="287" r:id="rId7"/>
    <p:sldId id="288" r:id="rId8"/>
    <p:sldId id="290" r:id="rId9"/>
    <p:sldId id="320" r:id="rId10"/>
    <p:sldId id="273" r:id="rId11"/>
    <p:sldId id="294" r:id="rId12"/>
    <p:sldId id="292" r:id="rId13"/>
    <p:sldId id="295" r:id="rId14"/>
    <p:sldId id="296" r:id="rId15"/>
    <p:sldId id="321" r:id="rId16"/>
    <p:sldId id="322" r:id="rId17"/>
    <p:sldId id="299" r:id="rId18"/>
    <p:sldId id="300" r:id="rId19"/>
    <p:sldId id="308" r:id="rId20"/>
    <p:sldId id="303" r:id="rId21"/>
    <p:sldId id="309" r:id="rId22"/>
    <p:sldId id="323" r:id="rId23"/>
    <p:sldId id="324" r:id="rId24"/>
    <p:sldId id="325" r:id="rId25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663300"/>
    <a:srgbClr val="FFFF66"/>
    <a:srgbClr val="6699FF"/>
    <a:srgbClr val="FF0000"/>
    <a:srgbClr val="FFCC66"/>
    <a:srgbClr val="FFFFCC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37" autoAdjust="0"/>
    <p:restoredTop sz="94595" autoAdjust="0"/>
  </p:normalViewPr>
  <p:slideViewPr>
    <p:cSldViewPr>
      <p:cViewPr varScale="1">
        <p:scale>
          <a:sx n="75" d="100"/>
          <a:sy n="75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50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5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</p:grpSp>
      <p:sp>
        <p:nvSpPr>
          <p:cNvPr id="9325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9325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D8512-1F59-46FF-99C6-258648145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53E32-76B5-43B0-AEDA-C0FC566CE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89FA-BA56-4110-B297-7C0F83634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598613"/>
            <a:ext cx="4037012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5025" y="1598613"/>
            <a:ext cx="40370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922713"/>
            <a:ext cx="4037012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922713"/>
            <a:ext cx="40370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AFE56-ACEB-4191-96B1-48D5895F5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5025" y="1598613"/>
            <a:ext cx="40370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5025" y="3922713"/>
            <a:ext cx="40370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90FF-902F-490C-80C0-03CF4690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5025" y="1598613"/>
            <a:ext cx="40370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5025" y="3922713"/>
            <a:ext cx="40370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B8-3662-48B6-9D4F-DCA6707DE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A5B7C-B388-41C8-B666-E9699AB0D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41A91-55CA-40EB-89BA-25088CB5B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A833E-C25C-44C1-9E71-04F726F68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B4AD8-6D10-48F5-9452-88617A9DF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0A9BE-7A19-4E55-BD4F-CBA2B650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C1C1-AA20-4BA1-9AEB-6069BAC2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BD0F9-33F7-4FEE-BC18-AE213322A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9B315-E612-4855-9801-71B98CF6E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92163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grpSp>
          <p:nvGrpSpPr>
            <p:cNvPr id="35849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92165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66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67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68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69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0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1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2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3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4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5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6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7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8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79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0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1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2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3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4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5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6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7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8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189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grpSp>
            <p:nvGrpSpPr>
              <p:cNvPr id="35875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9219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19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grpSp>
            <p:nvGrpSpPr>
              <p:cNvPr id="35876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9220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0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grpSp>
            <p:nvGrpSpPr>
              <p:cNvPr id="35877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9221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221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  <p:sp>
            <p:nvSpPr>
              <p:cNvPr id="92219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0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1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2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3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4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5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92226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</p:grpSp>
      <p:sp>
        <p:nvSpPr>
          <p:cNvPr id="9222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92228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9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0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903EC0F-0909-4D4C-9847-177AF2935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2231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jpeg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jpeg"/><Relationship Id="rId9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9.png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image" Target="../media/image40.jpeg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5" Type="http://schemas.openxmlformats.org/officeDocument/2006/relationships/image" Target="../media/image61.png"/><Relationship Id="rId10" Type="http://schemas.openxmlformats.org/officeDocument/2006/relationships/oleObject" Target="../embeddings/oleObject63.bin"/><Relationship Id="rId4" Type="http://schemas.openxmlformats.org/officeDocument/2006/relationships/image" Target="../media/image60.png"/><Relationship Id="rId9" Type="http://schemas.openxmlformats.org/officeDocument/2006/relationships/oleObject" Target="../embeddings/oleObject6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7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7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8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25.png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27088" y="4762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Chiral</a:t>
            </a: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dynamics in</a:t>
            </a:r>
            <a:r>
              <a:rPr kumimoji="0" lang="en-GB" sz="3600" b="0" i="0" u="none" strike="noStrike" kern="0" cap="none" spc="0" normalizeH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hard</a:t>
            </a:r>
            <a:r>
              <a:rPr kumimoji="0" lang="en-GB" sz="3600" b="0" i="0" u="none" strike="noStrike" kern="0" cap="none" spc="0" normalizeH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1538" y="1428736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tabLst/>
              <a:defRPr/>
            </a:pPr>
            <a:r>
              <a: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M.V.Polyakov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115000"/>
              <a:defRPr/>
            </a:pPr>
            <a:r>
              <a:rPr lang="de-DE" sz="1200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http://www.tp2.rub.de/~maximp</a:t>
            </a:r>
            <a:endParaRPr lang="en-GB" sz="1200" kern="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Ruhr-University Bochum</a:t>
            </a: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8200" y="3200400"/>
            <a:ext cx="7315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sz="2400">
              <a:latin typeface="Times New Roman" pitchFamily="18" charset="0"/>
            </a:endParaRPr>
          </a:p>
          <a:p>
            <a:endParaRPr lang="en-GB" sz="2400">
              <a:latin typeface="Times New Roman" pitchFamily="18" charset="0"/>
            </a:endParaRPr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4143372" y="3429000"/>
          <a:ext cx="914400" cy="198437"/>
        </p:xfrm>
        <a:graphic>
          <a:graphicData uri="http://schemas.openxmlformats.org/presentationml/2006/ole">
            <p:oleObj spid="_x0000_s5325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9" name="Object 19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p:oleObj spid="_x0000_s53251" name="Equation" r:id="rId4" imgW="914400" imgH="198720" progId="Equation.DSMT4">
              <p:embed/>
            </p:oleObj>
          </a:graphicData>
        </a:graphic>
      </p:graphicFrame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0" y="3143248"/>
            <a:ext cx="88583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rgbClr val="000000"/>
                </a:solidFill>
                <a:latin typeface="Book Antiqua" pitchFamily="18" charset="0"/>
              </a:rPr>
              <a:t>Chiral symmetry breaking - the phenomenon    shaping our World  </a:t>
            </a:r>
          </a:p>
          <a:p>
            <a:endParaRPr lang="de-DE" sz="28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rgbClr val="000000"/>
                </a:solidFill>
                <a:latin typeface="Book Antiqua" pitchFamily="18" charset="0"/>
              </a:rPr>
              <a:t>New </a:t>
            </a:r>
            <a:r>
              <a:rPr lang="de-DE" sz="2800" b="1" dirty="0">
                <a:solidFill>
                  <a:srgbClr val="000000"/>
                </a:solidFill>
                <a:latin typeface="Book Antiqua" pitchFamily="18" charset="0"/>
              </a:rPr>
              <a:t>soft pion </a:t>
            </a:r>
            <a:r>
              <a:rPr lang="de-DE" sz="2800" b="1" dirty="0" smtClean="0">
                <a:solidFill>
                  <a:srgbClr val="000000"/>
                </a:solidFill>
                <a:latin typeface="Book Antiqua" pitchFamily="18" charset="0"/>
              </a:rPr>
              <a:t>theorems in hard processes– how ChSB works for colour clusters</a:t>
            </a:r>
          </a:p>
          <a:p>
            <a:endParaRPr lang="de-DE" sz="28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2800" b="1" dirty="0" smtClean="0">
                <a:solidFill>
                  <a:srgbClr val="000000"/>
                </a:solidFill>
                <a:latin typeface="Book Antiqua" pitchFamily="18" charset="0"/>
              </a:rPr>
              <a:t>Data: present &amp; possibilities to discover new chiral phenomena @ PANDA</a:t>
            </a:r>
            <a:endParaRPr lang="de-DE" sz="2800" b="1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de-DE" sz="2800" b="1" dirty="0">
                <a:solidFill>
                  <a:srgbClr val="000000"/>
                </a:solidFill>
                <a:latin typeface="Book Antiqua" pitchFamily="18" charset="0"/>
              </a:rPr>
              <a:t> </a:t>
            </a:r>
          </a:p>
          <a:p>
            <a:endParaRPr lang="de-DE" sz="3600" i="1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GB" sz="3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de-DE" sz="2800" dirty="0" smtClean="0"/>
              <a:t>In the limit of                   Nucleon FF‘s are described in terms of partons-clusters of quarks</a:t>
            </a:r>
            <a:endParaRPr lang="en-GB" sz="28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08625" y="2924175"/>
            <a:ext cx="1524000" cy="534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1800" smtClean="0"/>
              <a:t>Nucleon</a:t>
            </a:r>
            <a:r>
              <a:rPr lang="de-DE" sz="2400" smtClean="0"/>
              <a:t> </a:t>
            </a:r>
            <a:endParaRPr lang="en-GB" sz="2400" smtClean="0"/>
          </a:p>
        </p:txBody>
      </p:sp>
      <p:graphicFrame>
        <p:nvGraphicFramePr>
          <p:cNvPr id="11266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3071802" y="357166"/>
          <a:ext cx="1223962" cy="512763"/>
        </p:xfrm>
        <a:graphic>
          <a:graphicData uri="http://schemas.openxmlformats.org/presentationml/2006/ole">
            <p:oleObj spid="_x0000_s11266" name="Equation" r:id="rId3" imgW="545760" imgH="228600" progId="Equation.DSMT4">
              <p:embed/>
            </p:oleObj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449263" y="3395663"/>
          <a:ext cx="7942262" cy="1181100"/>
        </p:xfrm>
        <a:graphic>
          <a:graphicData uri="http://schemas.openxmlformats.org/presentationml/2006/ole">
            <p:oleObj spid="_x0000_s11267" name="Equation" r:id="rId4" imgW="2984400" imgH="444240" progId="Equation.DSMT4">
              <p:embed/>
            </p:oleObj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934200" y="2895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Light-cone WF</a:t>
            </a:r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54102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 flipH="1">
            <a:off x="7543800" y="3276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23850" y="4572000"/>
            <a:ext cx="8424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Filtering out the lowest Fock component of the hadron‘s WF </a:t>
            </a:r>
            <a:endParaRPr lang="en-GB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268" name="Object 14"/>
          <p:cNvGraphicFramePr>
            <a:graphicFrameLocks noChangeAspect="1"/>
          </p:cNvGraphicFramePr>
          <p:nvPr/>
        </p:nvGraphicFramePr>
        <p:xfrm>
          <a:off x="1447800" y="5410200"/>
          <a:ext cx="1219200" cy="914400"/>
        </p:xfrm>
        <a:graphic>
          <a:graphicData uri="http://schemas.openxmlformats.org/presentationml/2006/ole">
            <p:oleObj spid="_x0000_s11268" name="Equation" r:id="rId5" imgW="558720" imgH="419040" progId="Equation.DSMT4">
              <p:embed/>
            </p:oleObj>
          </a:graphicData>
        </a:graphic>
      </p:graphicFrame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5076825" y="5516563"/>
            <a:ext cx="29511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/S. Brodsky, P. Lepage/</a:t>
            </a:r>
            <a:endParaRPr lang="en-GB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800600" y="60960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/Efremov, Radyushkin/</a:t>
            </a:r>
            <a:endParaRPr lang="en-GB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78" name="Picture 21" descr="Graphic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1412875"/>
            <a:ext cx="3095625" cy="19891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1269" name="Object 24"/>
          <p:cNvGraphicFramePr>
            <a:graphicFrameLocks noChangeAspect="1"/>
          </p:cNvGraphicFramePr>
          <p:nvPr/>
        </p:nvGraphicFramePr>
        <p:xfrm>
          <a:off x="3851275" y="1773238"/>
          <a:ext cx="514350" cy="660400"/>
        </p:xfrm>
        <a:graphic>
          <a:graphicData uri="http://schemas.openxmlformats.org/presentationml/2006/ole">
            <p:oleObj spid="_x0000_s11269" name="Equation" r:id="rId7" imgW="177480" imgH="228600" progId="Equation.DSMT4">
              <p:embed/>
            </p:oleObj>
          </a:graphicData>
        </a:graphic>
      </p:graphicFrame>
      <p:sp>
        <p:nvSpPr>
          <p:cNvPr id="11279" name="Rectangle 26"/>
          <p:cNvSpPr>
            <a:spLocks noChangeArrowheads="1"/>
          </p:cNvSpPr>
          <p:nvPr/>
        </p:nvSpPr>
        <p:spPr bwMode="auto">
          <a:xfrm>
            <a:off x="5076825" y="1557338"/>
            <a:ext cx="2808288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de-DE" sz="2400" dirty="0">
                <a:solidFill>
                  <a:srgbClr val="FFFF66"/>
                </a:solidFill>
              </a:rPr>
              <a:t>hard interactions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2400" dirty="0">
                <a:solidFill>
                  <a:srgbClr val="FFFF66"/>
                </a:solidFill>
              </a:rPr>
              <a:t>=&gt;</a:t>
            </a:r>
            <a:r>
              <a:rPr lang="en-US" sz="2400" dirty="0" err="1" smtClean="0">
                <a:solidFill>
                  <a:srgbClr val="FFFF66"/>
                </a:solidFill>
              </a:rPr>
              <a:t>pQCD</a:t>
            </a:r>
            <a:endParaRPr lang="en-US" sz="2400" dirty="0">
              <a:solidFill>
                <a:srgbClr val="FFFF66"/>
              </a:solidFill>
            </a:endParaRPr>
          </a:p>
        </p:txBody>
      </p:sp>
      <p:sp>
        <p:nvSpPr>
          <p:cNvPr id="11280" name="Freeform 27"/>
          <p:cNvSpPr>
            <a:spLocks/>
          </p:cNvSpPr>
          <p:nvPr/>
        </p:nvSpPr>
        <p:spPr bwMode="auto">
          <a:xfrm>
            <a:off x="3708400" y="2349500"/>
            <a:ext cx="1439863" cy="550863"/>
          </a:xfrm>
          <a:custGeom>
            <a:avLst/>
            <a:gdLst>
              <a:gd name="T0" fmla="*/ 0 w 907"/>
              <a:gd name="T1" fmla="*/ 2147483647 h 347"/>
              <a:gd name="T2" fmla="*/ 2147483647 w 907"/>
              <a:gd name="T3" fmla="*/ 2147483647 h 347"/>
              <a:gd name="T4" fmla="*/ 2147483647 w 907"/>
              <a:gd name="T5" fmla="*/ 2147483647 h 347"/>
              <a:gd name="T6" fmla="*/ 2147483647 w 907"/>
              <a:gd name="T7" fmla="*/ 2147483647 h 347"/>
              <a:gd name="T8" fmla="*/ 2147483647 w 907"/>
              <a:gd name="T9" fmla="*/ 0 h 3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7"/>
              <a:gd name="T16" fmla="*/ 0 h 347"/>
              <a:gd name="T17" fmla="*/ 907 w 907"/>
              <a:gd name="T18" fmla="*/ 347 h 3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7" h="347">
                <a:moveTo>
                  <a:pt x="0" y="272"/>
                </a:moveTo>
                <a:cubicBezTo>
                  <a:pt x="158" y="309"/>
                  <a:pt x="317" y="347"/>
                  <a:pt x="408" y="317"/>
                </a:cubicBezTo>
                <a:cubicBezTo>
                  <a:pt x="499" y="287"/>
                  <a:pt x="484" y="135"/>
                  <a:pt x="544" y="90"/>
                </a:cubicBezTo>
                <a:cubicBezTo>
                  <a:pt x="604" y="45"/>
                  <a:pt x="711" y="60"/>
                  <a:pt x="771" y="45"/>
                </a:cubicBezTo>
                <a:cubicBezTo>
                  <a:pt x="831" y="30"/>
                  <a:pt x="869" y="15"/>
                  <a:pt x="907" y="0"/>
                </a:cubicBezTo>
              </a:path>
            </a:pathLst>
          </a:cu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2771775" y="620713"/>
          <a:ext cx="177800" cy="177800"/>
        </p:xfrm>
        <a:graphic>
          <a:graphicData uri="http://schemas.openxmlformats.org/presentationml/2006/ole">
            <p:oleObj spid="_x0000_s23554" name="Equation" r:id="rId3" imgW="177480" imgH="177480" progId="Equation.DSMT4">
              <p:embed/>
            </p:oleObj>
          </a:graphicData>
        </a:graphic>
      </p:graphicFrame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2195513" y="544512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000000"/>
                </a:solidFill>
              </a:rPr>
              <a:t>LC WF of nucleon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61" name="Rectangle 23"/>
          <p:cNvSpPr>
            <a:spLocks noChangeArrowheads="1"/>
          </p:cNvSpPr>
          <p:nvPr/>
        </p:nvSpPr>
        <p:spPr bwMode="auto">
          <a:xfrm>
            <a:off x="5364163" y="6092825"/>
            <a:ext cx="34575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</a:rPr>
              <a:t>LC WF of </a:t>
            </a:r>
            <a:r>
              <a:rPr lang="el-GR" sz="2400">
                <a:solidFill>
                  <a:srgbClr val="000000"/>
                </a:solidFill>
              </a:rPr>
              <a:t>π</a:t>
            </a:r>
            <a:r>
              <a:rPr lang="en-US" sz="2400">
                <a:solidFill>
                  <a:srgbClr val="000000"/>
                </a:solidFill>
              </a:rPr>
              <a:t>N system</a:t>
            </a:r>
            <a:endParaRPr lang="el-GR" sz="240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62" name="Line 24"/>
          <p:cNvSpPr>
            <a:spLocks noChangeShapeType="1"/>
          </p:cNvSpPr>
          <p:nvPr/>
        </p:nvSpPr>
        <p:spPr bwMode="auto">
          <a:xfrm flipV="1">
            <a:off x="4211638" y="4508500"/>
            <a:ext cx="158432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3563" name="Line 25"/>
          <p:cNvSpPr>
            <a:spLocks noChangeShapeType="1"/>
          </p:cNvSpPr>
          <p:nvPr/>
        </p:nvSpPr>
        <p:spPr bwMode="auto">
          <a:xfrm flipV="1">
            <a:off x="7667625" y="4437063"/>
            <a:ext cx="503238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pic>
        <p:nvPicPr>
          <p:cNvPr id="23564" name="Picture 26" descr="Graphic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260350"/>
            <a:ext cx="4968875" cy="3190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3555" name="Object 34"/>
          <p:cNvGraphicFramePr>
            <a:graphicFrameLocks noChangeAspect="1"/>
          </p:cNvGraphicFramePr>
          <p:nvPr>
            <p:ph sz="quarter" idx="4"/>
          </p:nvPr>
        </p:nvGraphicFramePr>
        <p:xfrm>
          <a:off x="2555875" y="1844675"/>
          <a:ext cx="466725" cy="720725"/>
        </p:xfrm>
        <a:graphic>
          <a:graphicData uri="http://schemas.openxmlformats.org/presentationml/2006/ole">
            <p:oleObj spid="_x0000_s23555" name="Equation" r:id="rId5" imgW="139680" imgH="215640" progId="Equation.DSMT4">
              <p:embed/>
            </p:oleObj>
          </a:graphicData>
        </a:graphic>
      </p:graphicFrame>
      <p:graphicFrame>
        <p:nvGraphicFramePr>
          <p:cNvPr id="23556" name="Object 37"/>
          <p:cNvGraphicFramePr>
            <a:graphicFrameLocks noChangeAspect="1"/>
          </p:cNvGraphicFramePr>
          <p:nvPr/>
        </p:nvGraphicFramePr>
        <p:xfrm>
          <a:off x="6732588" y="1125538"/>
          <a:ext cx="569912" cy="733425"/>
        </p:xfrm>
        <a:graphic>
          <a:graphicData uri="http://schemas.openxmlformats.org/presentationml/2006/ole">
            <p:oleObj spid="_x0000_s23556" name="Equation" r:id="rId6" imgW="177480" imgH="228600" progId="Equation.DSMT4">
              <p:embed/>
            </p:oleObj>
          </a:graphicData>
        </a:graphic>
      </p:graphicFrame>
      <p:graphicFrame>
        <p:nvGraphicFramePr>
          <p:cNvPr id="23557" name="Object 38"/>
          <p:cNvGraphicFramePr>
            <a:graphicFrameLocks noChangeAspect="1"/>
          </p:cNvGraphicFramePr>
          <p:nvPr/>
        </p:nvGraphicFramePr>
        <p:xfrm>
          <a:off x="2411413" y="2924175"/>
          <a:ext cx="465137" cy="465138"/>
        </p:xfrm>
        <a:graphic>
          <a:graphicData uri="http://schemas.openxmlformats.org/presentationml/2006/ole">
            <p:oleObj spid="_x0000_s23557" name="Equation" r:id="rId7" imgW="177480" imgH="177480" progId="Equation.DSMT4">
              <p:embed/>
            </p:oleObj>
          </a:graphicData>
        </a:graphic>
      </p:graphicFrame>
      <p:graphicFrame>
        <p:nvGraphicFramePr>
          <p:cNvPr id="23558" name="Object 39"/>
          <p:cNvGraphicFramePr>
            <a:graphicFrameLocks noChangeAspect="1"/>
          </p:cNvGraphicFramePr>
          <p:nvPr/>
        </p:nvGraphicFramePr>
        <p:xfrm>
          <a:off x="2484438" y="404813"/>
          <a:ext cx="431800" cy="431800"/>
        </p:xfrm>
        <a:graphic>
          <a:graphicData uri="http://schemas.openxmlformats.org/presentationml/2006/ole">
            <p:oleObj spid="_x0000_s23558" name="Equation" r:id="rId8" imgW="177480" imgH="177480" progId="Equation.DSMT4">
              <p:embed/>
            </p:oleObj>
          </a:graphicData>
        </a:graphic>
      </p:graphicFrame>
      <p:graphicFrame>
        <p:nvGraphicFramePr>
          <p:cNvPr id="23559" name="Object 42"/>
          <p:cNvGraphicFramePr>
            <a:graphicFrameLocks noChangeAspect="1"/>
          </p:cNvGraphicFramePr>
          <p:nvPr/>
        </p:nvGraphicFramePr>
        <p:xfrm>
          <a:off x="611188" y="3644900"/>
          <a:ext cx="8532812" cy="1033463"/>
        </p:xfrm>
        <a:graphic>
          <a:graphicData uri="http://schemas.openxmlformats.org/presentationml/2006/ole">
            <p:oleObj spid="_x0000_s23559" name="Equation" r:id="rId9" imgW="367020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For NS theorem to work the pion should soft relative to </a:t>
            </a:r>
            <a:r>
              <a:rPr lang="en-US" sz="2800" b="1" u="sng" smtClean="0"/>
              <a:t>all</a:t>
            </a:r>
            <a:r>
              <a:rPr lang="en-US" sz="2800" smtClean="0"/>
              <a:t> hadrons!</a:t>
            </a:r>
          </a:p>
        </p:txBody>
      </p:sp>
      <p:graphicFrame>
        <p:nvGraphicFramePr>
          <p:cNvPr id="21506" name="Object 27"/>
          <p:cNvGraphicFramePr>
            <a:graphicFrameLocks noChangeAspect="1"/>
          </p:cNvGraphicFramePr>
          <p:nvPr>
            <p:ph sz="quarter" idx="1"/>
          </p:nvPr>
        </p:nvGraphicFramePr>
        <p:xfrm>
          <a:off x="971550" y="1628775"/>
          <a:ext cx="6337300" cy="555625"/>
        </p:xfrm>
        <a:graphic>
          <a:graphicData uri="http://schemas.openxmlformats.org/presentationml/2006/ole">
            <p:oleObj spid="_x0000_s21506" name="Equation" r:id="rId3" imgW="2755800" imgH="241200" progId="Equation.DSMT4">
              <p:embed/>
            </p:oleObj>
          </a:graphicData>
        </a:graphic>
      </p:graphicFrame>
      <p:graphicFrame>
        <p:nvGraphicFramePr>
          <p:cNvPr id="21507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4787900" y="2349500"/>
          <a:ext cx="3889375" cy="454025"/>
        </p:xfrm>
        <a:graphic>
          <a:graphicData uri="http://schemas.openxmlformats.org/presentationml/2006/ole">
            <p:oleObj spid="_x0000_s21507" name="Equation" r:id="rId4" imgW="1955520" imgH="228600" progId="Equation.DSMT4">
              <p:embed/>
            </p:oleObj>
          </a:graphicData>
        </a:graphic>
      </p:graphicFrame>
      <p:graphicFrame>
        <p:nvGraphicFramePr>
          <p:cNvPr id="21508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4140200" y="4076700"/>
          <a:ext cx="4392613" cy="747713"/>
        </p:xfrm>
        <a:graphic>
          <a:graphicData uri="http://schemas.openxmlformats.org/presentationml/2006/ole">
            <p:oleObj spid="_x0000_s21508" name="Equation" r:id="rId5" imgW="1714320" imgH="291960" progId="Equation.DSMT4">
              <p:embed/>
            </p:oleObj>
          </a:graphicData>
        </a:graphic>
      </p:graphicFrame>
      <p:sp>
        <p:nvSpPr>
          <p:cNvPr id="150551" name="Rectangle 23"/>
          <p:cNvSpPr>
            <a:spLocks noChangeArrowheads="1"/>
          </p:cNvSpPr>
          <p:nvPr/>
        </p:nvSpPr>
        <p:spPr bwMode="auto">
          <a:xfrm>
            <a:off x="3779838" y="5300663"/>
            <a:ext cx="417671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/>
              <a:t>the pion is not soft relative to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/>
              <a:t>initial nucleon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1516" name="Picture 2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565400"/>
            <a:ext cx="43910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9" name="Object 36"/>
          <p:cNvGraphicFramePr>
            <a:graphicFrameLocks noChangeAspect="1"/>
          </p:cNvGraphicFramePr>
          <p:nvPr>
            <p:ph sz="quarter" idx="4"/>
          </p:nvPr>
        </p:nvGraphicFramePr>
        <p:xfrm>
          <a:off x="827088" y="5229225"/>
          <a:ext cx="2735262" cy="1144588"/>
        </p:xfrm>
        <a:graphic>
          <a:graphicData uri="http://schemas.openxmlformats.org/presentationml/2006/ole">
            <p:oleObj spid="_x0000_s21509" name="Equation" r:id="rId7" imgW="1091880" imgH="457200" progId="Equation.DSMT4">
              <p:embed/>
            </p:oleObj>
          </a:graphicData>
        </a:graphic>
      </p:graphicFrame>
      <p:sp>
        <p:nvSpPr>
          <p:cNvPr id="21517" name="Line 38"/>
          <p:cNvSpPr>
            <a:spLocks noChangeShapeType="1"/>
          </p:cNvSpPr>
          <p:nvPr/>
        </p:nvSpPr>
        <p:spPr bwMode="auto">
          <a:xfrm flipH="1">
            <a:off x="4140200" y="2636838"/>
            <a:ext cx="5032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21510" name="Object 40"/>
          <p:cNvGraphicFramePr>
            <a:graphicFrameLocks noChangeAspect="1"/>
          </p:cNvGraphicFramePr>
          <p:nvPr/>
        </p:nvGraphicFramePr>
        <p:xfrm>
          <a:off x="468313" y="3284538"/>
          <a:ext cx="569912" cy="731837"/>
        </p:xfrm>
        <a:graphic>
          <a:graphicData uri="http://schemas.openxmlformats.org/presentationml/2006/ole">
            <p:oleObj spid="_x0000_s21510" name="Equation" r:id="rId8" imgW="177480" imgH="228600" progId="Equation.DSMT4">
              <p:embed/>
            </p:oleObj>
          </a:graphicData>
        </a:graphic>
      </p:graphicFrame>
      <p:graphicFrame>
        <p:nvGraphicFramePr>
          <p:cNvPr id="21511" name="Object 41"/>
          <p:cNvGraphicFramePr>
            <a:graphicFrameLocks noChangeAspect="1"/>
          </p:cNvGraphicFramePr>
          <p:nvPr/>
        </p:nvGraphicFramePr>
        <p:xfrm>
          <a:off x="2627313" y="2349500"/>
          <a:ext cx="647700" cy="533400"/>
        </p:xfrm>
        <a:graphic>
          <a:graphicData uri="http://schemas.openxmlformats.org/presentationml/2006/ole">
            <p:oleObj spid="_x0000_s21511" name="Equation" r:id="rId9" imgW="215640" imgH="177480" progId="Equation.DSMT4">
              <p:embed/>
            </p:oleObj>
          </a:graphicData>
        </a:graphic>
      </p:graphicFrame>
      <p:graphicFrame>
        <p:nvGraphicFramePr>
          <p:cNvPr id="21512" name="Object 42"/>
          <p:cNvGraphicFramePr>
            <a:graphicFrameLocks noChangeAspect="1"/>
          </p:cNvGraphicFramePr>
          <p:nvPr/>
        </p:nvGraphicFramePr>
        <p:xfrm>
          <a:off x="2339975" y="4652963"/>
          <a:ext cx="520700" cy="520700"/>
        </p:xfrm>
        <a:graphic>
          <a:graphicData uri="http://schemas.openxmlformats.org/presentationml/2006/ole">
            <p:oleObj spid="_x0000_s21512" name="Equation" r:id="rId10" imgW="177480" imgH="177480" progId="Equation.DSMT4">
              <p:embed/>
            </p:oleObj>
          </a:graphicData>
        </a:graphic>
      </p:graphicFrame>
      <p:graphicFrame>
        <p:nvGraphicFramePr>
          <p:cNvPr id="21513" name="Object 43"/>
          <p:cNvGraphicFramePr>
            <a:graphicFrameLocks noChangeAspect="1"/>
          </p:cNvGraphicFramePr>
          <p:nvPr/>
        </p:nvGraphicFramePr>
        <p:xfrm>
          <a:off x="3348038" y="3141663"/>
          <a:ext cx="503237" cy="503237"/>
        </p:xfrm>
        <a:graphic>
          <a:graphicData uri="http://schemas.openxmlformats.org/presentationml/2006/ole">
            <p:oleObj spid="_x0000_s21513" name="Equation" r:id="rId11" imgW="13968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Higher twists (1/Q</a:t>
            </a:r>
            <a:r>
              <a:rPr lang="en-US" sz="2800" baseline="30000" dirty="0" smtClean="0"/>
              <a:t>2 </a:t>
            </a:r>
            <a:r>
              <a:rPr lang="en-US" sz="2800" dirty="0" err="1" smtClean="0"/>
              <a:t>supressed</a:t>
            </a:r>
            <a:r>
              <a:rPr lang="en-US" sz="2800" dirty="0" smtClean="0"/>
              <a:t>) –suppression of initial </a:t>
            </a:r>
            <a:r>
              <a:rPr lang="en-US" sz="2800" dirty="0" err="1" smtClean="0"/>
              <a:t>Nambu</a:t>
            </a:r>
            <a:r>
              <a:rPr lang="en-US" sz="2800" dirty="0" smtClean="0"/>
              <a:t>-Goldstone </a:t>
            </a:r>
            <a:r>
              <a:rPr lang="en-US" sz="2800" dirty="0" err="1" smtClean="0"/>
              <a:t>immision</a:t>
            </a:r>
            <a:r>
              <a:rPr lang="en-US" sz="2800" dirty="0" smtClean="0"/>
              <a:t>!</a:t>
            </a:r>
          </a:p>
        </p:txBody>
      </p:sp>
      <p:graphicFrame>
        <p:nvGraphicFramePr>
          <p:cNvPr id="24578" name="Object 22"/>
          <p:cNvGraphicFramePr>
            <a:graphicFrameLocks noChangeAspect="1"/>
          </p:cNvGraphicFramePr>
          <p:nvPr>
            <p:ph sz="half" idx="2"/>
          </p:nvPr>
        </p:nvGraphicFramePr>
        <p:xfrm>
          <a:off x="1476375" y="4941888"/>
          <a:ext cx="4824413" cy="915987"/>
        </p:xfrm>
        <a:graphic>
          <a:graphicData uri="http://schemas.openxmlformats.org/presentationml/2006/ole">
            <p:oleObj spid="_x0000_s24578" name="Equation" r:id="rId3" imgW="2298600" imgH="457200" progId="Equation.DSMT4">
              <p:embed/>
            </p:oleObj>
          </a:graphicData>
        </a:graphic>
      </p:graphicFrame>
      <p:graphicFrame>
        <p:nvGraphicFramePr>
          <p:cNvPr id="24579" name="Object 16"/>
          <p:cNvGraphicFramePr>
            <a:graphicFrameLocks noChangeAspect="1"/>
          </p:cNvGraphicFramePr>
          <p:nvPr/>
        </p:nvGraphicFramePr>
        <p:xfrm>
          <a:off x="2628900" y="1844675"/>
          <a:ext cx="177800" cy="177800"/>
        </p:xfrm>
        <a:graphic>
          <a:graphicData uri="http://schemas.openxmlformats.org/presentationml/2006/ole">
            <p:oleObj spid="_x0000_s24579" name="Equation" r:id="rId4" imgW="177480" imgH="177480" progId="Equation.DSMT4">
              <p:embed/>
            </p:oleObj>
          </a:graphicData>
        </a:graphic>
      </p:graphicFrame>
      <p:pic>
        <p:nvPicPr>
          <p:cNvPr id="24587" name="Picture 17" descr="Graphic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1484313"/>
            <a:ext cx="4968875" cy="3190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4580" name="Object 18"/>
          <p:cNvGraphicFramePr>
            <a:graphicFrameLocks noChangeAspect="1"/>
          </p:cNvGraphicFramePr>
          <p:nvPr/>
        </p:nvGraphicFramePr>
        <p:xfrm>
          <a:off x="2341563" y="1412875"/>
          <a:ext cx="466725" cy="720725"/>
        </p:xfrm>
        <a:graphic>
          <a:graphicData uri="http://schemas.openxmlformats.org/presentationml/2006/ole">
            <p:oleObj spid="_x0000_s24580" name="Equation" r:id="rId6" imgW="139680" imgH="215640" progId="Equation.DSMT4">
              <p:embed/>
            </p:oleObj>
          </a:graphicData>
        </a:graphic>
      </p:graphicFrame>
      <p:graphicFrame>
        <p:nvGraphicFramePr>
          <p:cNvPr id="24581" name="Object 19"/>
          <p:cNvGraphicFramePr>
            <a:graphicFrameLocks noChangeAspect="1"/>
          </p:cNvGraphicFramePr>
          <p:nvPr/>
        </p:nvGraphicFramePr>
        <p:xfrm>
          <a:off x="6589713" y="2349500"/>
          <a:ext cx="569912" cy="733425"/>
        </p:xfrm>
        <a:graphic>
          <a:graphicData uri="http://schemas.openxmlformats.org/presentationml/2006/ole">
            <p:oleObj spid="_x0000_s24581" name="Equation" r:id="rId7" imgW="177480" imgH="228600" progId="Equation.DSMT4">
              <p:embed/>
            </p:oleObj>
          </a:graphicData>
        </a:graphic>
      </p:graphicFrame>
      <p:graphicFrame>
        <p:nvGraphicFramePr>
          <p:cNvPr id="24582" name="Object 20"/>
          <p:cNvGraphicFramePr>
            <a:graphicFrameLocks noChangeAspect="1"/>
          </p:cNvGraphicFramePr>
          <p:nvPr/>
        </p:nvGraphicFramePr>
        <p:xfrm>
          <a:off x="2268538" y="4148138"/>
          <a:ext cx="465137" cy="465137"/>
        </p:xfrm>
        <a:graphic>
          <a:graphicData uri="http://schemas.openxmlformats.org/presentationml/2006/ole">
            <p:oleObj spid="_x0000_s24582" name="Equation" r:id="rId8" imgW="177480" imgH="177480" progId="Equation.DSMT4">
              <p:embed/>
            </p:oleObj>
          </a:graphicData>
        </a:graphic>
      </p:graphicFrame>
      <p:graphicFrame>
        <p:nvGraphicFramePr>
          <p:cNvPr id="24583" name="Object 21"/>
          <p:cNvGraphicFramePr>
            <a:graphicFrameLocks noChangeAspect="1"/>
          </p:cNvGraphicFramePr>
          <p:nvPr/>
        </p:nvGraphicFramePr>
        <p:xfrm>
          <a:off x="2341563" y="2347913"/>
          <a:ext cx="431800" cy="431800"/>
        </p:xfrm>
        <a:graphic>
          <a:graphicData uri="http://schemas.openxmlformats.org/presentationml/2006/ole">
            <p:oleObj spid="_x0000_s24583" name="Equation" r:id="rId9" imgW="177480" imgH="177480" progId="Equation.DSMT4">
              <p:embed/>
            </p:oleObj>
          </a:graphicData>
        </a:graphic>
      </p:graphicFrame>
      <p:graphicFrame>
        <p:nvGraphicFramePr>
          <p:cNvPr id="24584" name="Object 25"/>
          <p:cNvGraphicFramePr>
            <a:graphicFrameLocks noChangeAspect="1"/>
          </p:cNvGraphicFramePr>
          <p:nvPr/>
        </p:nvGraphicFramePr>
        <p:xfrm>
          <a:off x="5867400" y="6308725"/>
          <a:ext cx="2641600" cy="398463"/>
        </p:xfrm>
        <a:graphic>
          <a:graphicData uri="http://schemas.openxmlformats.org/presentationml/2006/ole">
            <p:oleObj spid="_x0000_s24584" name="Equation" r:id="rId10" imgW="1346040" imgH="203040" progId="Equation.DSMT4">
              <p:embed/>
            </p:oleObj>
          </a:graphicData>
        </a:graphic>
      </p:graphicFrame>
      <p:graphicFrame>
        <p:nvGraphicFramePr>
          <p:cNvPr id="24585" name="Object 29"/>
          <p:cNvGraphicFramePr>
            <a:graphicFrameLocks noChangeAspect="1"/>
          </p:cNvGraphicFramePr>
          <p:nvPr>
            <p:ph sz="half" idx="1"/>
          </p:nvPr>
        </p:nvGraphicFramePr>
        <p:xfrm>
          <a:off x="4500563" y="5805488"/>
          <a:ext cx="2303462" cy="473075"/>
        </p:xfrm>
        <a:graphic>
          <a:graphicData uri="http://schemas.openxmlformats.org/presentationml/2006/ole">
            <p:oleObj spid="_x0000_s24585" name="Equation" r:id="rId11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What are </a:t>
            </a:r>
            <a:r>
              <a:rPr lang="el-GR" sz="2800" smtClean="0"/>
              <a:t>π</a:t>
            </a:r>
            <a:r>
              <a:rPr lang="en-US" sz="2800" smtClean="0"/>
              <a:t>N WF’s when </a:t>
            </a:r>
            <a:r>
              <a:rPr lang="el-GR" sz="2800" smtClean="0"/>
              <a:t>π</a:t>
            </a:r>
            <a:r>
              <a:rPr lang="en-US" sz="2800" smtClean="0"/>
              <a:t> is near threshold?</a:t>
            </a:r>
            <a:endParaRPr lang="el-GR" sz="2800" smtClean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43213" y="2708275"/>
            <a:ext cx="3384550" cy="534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/>
              <a:t>Connected by chiral rotation</a:t>
            </a:r>
          </a:p>
        </p:txBody>
      </p:sp>
      <p:graphicFrame>
        <p:nvGraphicFramePr>
          <p:cNvPr id="25602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395288" y="4437063"/>
          <a:ext cx="8496300" cy="963612"/>
        </p:xfrm>
        <a:graphic>
          <a:graphicData uri="http://schemas.openxmlformats.org/presentationml/2006/ole">
            <p:oleObj spid="_x0000_s25602" name="Equation" r:id="rId3" imgW="3911400" imgH="444240" progId="Equation.DSMT4">
              <p:embed/>
            </p:oleObj>
          </a:graphicData>
        </a:graphic>
      </p:graphicFrame>
      <p:sp>
        <p:nvSpPr>
          <p:cNvPr id="170005" name="Rectangle 21"/>
          <p:cNvSpPr>
            <a:spLocks noChangeArrowheads="1"/>
          </p:cNvSpPr>
          <p:nvPr/>
        </p:nvSpPr>
        <p:spPr bwMode="auto">
          <a:xfrm>
            <a:off x="3348038" y="6021388"/>
            <a:ext cx="266382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algebra!</a:t>
            </a:r>
          </a:p>
        </p:txBody>
      </p:sp>
      <p:pic>
        <p:nvPicPr>
          <p:cNvPr id="25612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1196975"/>
            <a:ext cx="27368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1196975"/>
            <a:ext cx="302418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03" name="Object 27"/>
          <p:cNvGraphicFramePr>
            <a:graphicFrameLocks noChangeAspect="1"/>
          </p:cNvGraphicFramePr>
          <p:nvPr/>
        </p:nvGraphicFramePr>
        <p:xfrm>
          <a:off x="3563938" y="1125538"/>
          <a:ext cx="433387" cy="433387"/>
        </p:xfrm>
        <a:graphic>
          <a:graphicData uri="http://schemas.openxmlformats.org/presentationml/2006/ole">
            <p:oleObj spid="_x0000_s25603" name="Equation" r:id="rId6" imgW="139680" imgH="139680" progId="Equation.DSMT4">
              <p:embed/>
            </p:oleObj>
          </a:graphicData>
        </a:graphic>
      </p:graphicFrame>
      <p:graphicFrame>
        <p:nvGraphicFramePr>
          <p:cNvPr id="25604" name="Object 28"/>
          <p:cNvGraphicFramePr>
            <a:graphicFrameLocks noChangeAspect="1"/>
          </p:cNvGraphicFramePr>
          <p:nvPr/>
        </p:nvGraphicFramePr>
        <p:xfrm>
          <a:off x="2916238" y="1916113"/>
          <a:ext cx="503237" cy="503237"/>
        </p:xfrm>
        <a:graphic>
          <a:graphicData uri="http://schemas.openxmlformats.org/presentationml/2006/ole">
            <p:oleObj spid="_x0000_s25604" name="Equation" r:id="rId7" imgW="177480" imgH="177480" progId="Equation.DSMT4">
              <p:embed/>
            </p:oleObj>
          </a:graphicData>
        </a:graphic>
      </p:graphicFrame>
      <p:graphicFrame>
        <p:nvGraphicFramePr>
          <p:cNvPr id="25605" name="Object 29"/>
          <p:cNvGraphicFramePr>
            <a:graphicFrameLocks noChangeAspect="1"/>
          </p:cNvGraphicFramePr>
          <p:nvPr/>
        </p:nvGraphicFramePr>
        <p:xfrm>
          <a:off x="7812088" y="1989138"/>
          <a:ext cx="503237" cy="503237"/>
        </p:xfrm>
        <a:graphic>
          <a:graphicData uri="http://schemas.openxmlformats.org/presentationml/2006/ole">
            <p:oleObj spid="_x0000_s25605" name="Equation" r:id="rId8" imgW="177480" imgH="177480" progId="Equation.DSMT4">
              <p:embed/>
            </p:oleObj>
          </a:graphicData>
        </a:graphic>
      </p:graphicFrame>
      <p:sp>
        <p:nvSpPr>
          <p:cNvPr id="25614" name="Line 31"/>
          <p:cNvSpPr>
            <a:spLocks noChangeShapeType="1"/>
          </p:cNvSpPr>
          <p:nvPr/>
        </p:nvSpPr>
        <p:spPr bwMode="auto">
          <a:xfrm flipV="1">
            <a:off x="4716463" y="2349500"/>
            <a:ext cx="504825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de-DE"/>
          </a:p>
        </p:txBody>
      </p:sp>
      <p:sp>
        <p:nvSpPr>
          <p:cNvPr id="25615" name="Line 32"/>
          <p:cNvSpPr>
            <a:spLocks noChangeShapeType="1"/>
          </p:cNvSpPr>
          <p:nvPr/>
        </p:nvSpPr>
        <p:spPr bwMode="auto">
          <a:xfrm flipH="1" flipV="1">
            <a:off x="4067175" y="2349500"/>
            <a:ext cx="431800" cy="3603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25606" name="Object 33"/>
          <p:cNvGraphicFramePr>
            <a:graphicFrameLocks noChangeAspect="1"/>
          </p:cNvGraphicFramePr>
          <p:nvPr>
            <p:ph sz="quarter" idx="2"/>
          </p:nvPr>
        </p:nvGraphicFramePr>
        <p:xfrm>
          <a:off x="468313" y="3068638"/>
          <a:ext cx="7848600" cy="941387"/>
        </p:xfrm>
        <a:graphic>
          <a:graphicData uri="http://schemas.openxmlformats.org/presentationml/2006/ole">
            <p:oleObj spid="_x0000_s25606" name="Equation" r:id="rId9" imgW="3492360" imgH="419040" progId="Equation.DSMT4">
              <p:embed/>
            </p:oleObj>
          </a:graphicData>
        </a:graphic>
      </p:graphicFrame>
      <p:graphicFrame>
        <p:nvGraphicFramePr>
          <p:cNvPr id="25607" name="Object 35"/>
          <p:cNvGraphicFramePr>
            <a:graphicFrameLocks noChangeAspect="1"/>
          </p:cNvGraphicFramePr>
          <p:nvPr/>
        </p:nvGraphicFramePr>
        <p:xfrm>
          <a:off x="4716463" y="3644900"/>
          <a:ext cx="4176712" cy="839788"/>
        </p:xfrm>
        <a:graphic>
          <a:graphicData uri="http://schemas.openxmlformats.org/presentationml/2006/ole">
            <p:oleObj spid="_x0000_s25607" name="Equation" r:id="rId10" imgW="2082600" imgH="419040" progId="Equation.DSMT4">
              <p:embed/>
            </p:oleObj>
          </a:graphicData>
        </a:graphic>
      </p:graphicFrame>
      <p:graphicFrame>
        <p:nvGraphicFramePr>
          <p:cNvPr id="25608" name="Object 37"/>
          <p:cNvGraphicFramePr>
            <a:graphicFrameLocks noChangeAspect="1"/>
          </p:cNvGraphicFramePr>
          <p:nvPr/>
        </p:nvGraphicFramePr>
        <p:xfrm>
          <a:off x="4067175" y="4941888"/>
          <a:ext cx="4751388" cy="919162"/>
        </p:xfrm>
        <a:graphic>
          <a:graphicData uri="http://schemas.openxmlformats.org/presentationml/2006/ole">
            <p:oleObj spid="_x0000_s25608" name="Equation" r:id="rId11" imgW="2298600" imgH="444240" progId="Equation.DSMT4">
              <p:embed/>
            </p:oleObj>
          </a:graphicData>
        </a:graphic>
      </p:graphicFrame>
      <p:graphicFrame>
        <p:nvGraphicFramePr>
          <p:cNvPr id="25616" name="Object 35"/>
          <p:cNvGraphicFramePr>
            <a:graphicFrameLocks noChangeAspect="1"/>
          </p:cNvGraphicFramePr>
          <p:nvPr/>
        </p:nvGraphicFramePr>
        <p:xfrm>
          <a:off x="5292725" y="5715016"/>
          <a:ext cx="3851275" cy="306387"/>
        </p:xfrm>
        <a:graphic>
          <a:graphicData uri="http://schemas.openxmlformats.org/presentationml/2006/ole">
            <p:oleObj spid="_x0000_s25616" name="Equation" r:id="rId12" imgW="2552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539750" y="1052513"/>
            <a:ext cx="7777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600">
                <a:solidFill>
                  <a:srgbClr val="FFFF66"/>
                </a:solidFill>
              </a:rPr>
              <a:t>New theorem = “1/2”of NS theorem</a:t>
            </a:r>
            <a:endParaRPr lang="en-US" sz="36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25" name="Rectangle 5"/>
          <p:cNvSpPr>
            <a:spLocks noChangeArrowheads="1"/>
          </p:cNvSpPr>
          <p:nvPr/>
        </p:nvSpPr>
        <p:spPr bwMode="auto">
          <a:xfrm>
            <a:off x="684213" y="3213100"/>
            <a:ext cx="77771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600">
                <a:solidFill>
                  <a:srgbClr val="FFCC66"/>
                </a:solidFill>
              </a:rPr>
              <a:t>For new SPTh important that QCD is a gauge theory!</a:t>
            </a:r>
            <a:endParaRPr lang="en-US" sz="36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Comparison</a:t>
            </a:r>
          </a:p>
        </p:txBody>
      </p:sp>
      <p:graphicFrame>
        <p:nvGraphicFramePr>
          <p:cNvPr id="2867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827088" y="1268413"/>
          <a:ext cx="7559675" cy="1163637"/>
        </p:xfrm>
        <a:graphic>
          <a:graphicData uri="http://schemas.openxmlformats.org/presentationml/2006/ole">
            <p:oleObj spid="_x0000_s58370" name="Equation" r:id="rId3" imgW="3136680" imgH="482400" progId="Equation.DSMT4">
              <p:embed/>
            </p:oleObj>
          </a:graphicData>
        </a:graphic>
      </p:graphicFrame>
      <p:graphicFrame>
        <p:nvGraphicFramePr>
          <p:cNvPr id="2867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971550" y="2420938"/>
          <a:ext cx="5329238" cy="938212"/>
        </p:xfrm>
        <a:graphic>
          <a:graphicData uri="http://schemas.openxmlformats.org/presentationml/2006/ole">
            <p:oleObj spid="_x0000_s58371" name="Equation" r:id="rId4" imgW="2450880" imgH="431640" progId="Equation.DSMT4">
              <p:embed/>
            </p:oleObj>
          </a:graphicData>
        </a:graphic>
      </p:graphicFrame>
      <p:graphicFrame>
        <p:nvGraphicFramePr>
          <p:cNvPr id="28676" name="Object 27"/>
          <p:cNvGraphicFramePr>
            <a:graphicFrameLocks noChangeAspect="1"/>
          </p:cNvGraphicFramePr>
          <p:nvPr/>
        </p:nvGraphicFramePr>
        <p:xfrm>
          <a:off x="971550" y="4797425"/>
          <a:ext cx="5905500" cy="1003300"/>
        </p:xfrm>
        <a:graphic>
          <a:graphicData uri="http://schemas.openxmlformats.org/presentationml/2006/ole">
            <p:oleObj spid="_x0000_s58372" name="Equation" r:id="rId5" imgW="2616120" imgH="444240" progId="Equation.DSMT4">
              <p:embed/>
            </p:oleObj>
          </a:graphicData>
        </a:graphic>
      </p:graphicFrame>
      <p:graphicFrame>
        <p:nvGraphicFramePr>
          <p:cNvPr id="28677" name="Object 35"/>
          <p:cNvGraphicFramePr>
            <a:graphicFrameLocks noChangeAspect="1"/>
          </p:cNvGraphicFramePr>
          <p:nvPr>
            <p:ph sz="quarter" idx="1"/>
          </p:nvPr>
        </p:nvGraphicFramePr>
        <p:xfrm>
          <a:off x="5292725" y="4418013"/>
          <a:ext cx="3851275" cy="306387"/>
        </p:xfrm>
        <a:graphic>
          <a:graphicData uri="http://schemas.openxmlformats.org/presentationml/2006/ole">
            <p:oleObj spid="_x0000_s58373" name="Equation" r:id="rId6" imgW="2552400" imgH="203040" progId="Equation.DSMT4">
              <p:embed/>
            </p:oleObj>
          </a:graphicData>
        </a:graphic>
      </p:graphicFrame>
      <p:graphicFrame>
        <p:nvGraphicFramePr>
          <p:cNvPr id="28678" name="Object 37"/>
          <p:cNvGraphicFramePr>
            <a:graphicFrameLocks noChangeAspect="1"/>
          </p:cNvGraphicFramePr>
          <p:nvPr/>
        </p:nvGraphicFramePr>
        <p:xfrm>
          <a:off x="971550" y="3357563"/>
          <a:ext cx="5761038" cy="1250950"/>
        </p:xfrm>
        <a:graphic>
          <a:graphicData uri="http://schemas.openxmlformats.org/presentationml/2006/ole">
            <p:oleObj spid="_x0000_s58374" name="Equation" r:id="rId7" imgW="2222280" imgH="482400" progId="Equation.DSMT4">
              <p:embed/>
            </p:oleObj>
          </a:graphicData>
        </a:graphic>
      </p:graphicFrame>
      <p:sp>
        <p:nvSpPr>
          <p:cNvPr id="179239" name="Rectangle 39"/>
          <p:cNvSpPr>
            <a:spLocks noChangeArrowheads="1"/>
          </p:cNvSpPr>
          <p:nvPr/>
        </p:nvSpPr>
        <p:spPr bwMode="auto">
          <a:xfrm>
            <a:off x="3059113" y="5949950"/>
            <a:ext cx="33845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about data?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187450" y="981075"/>
          <a:ext cx="6624638" cy="1114425"/>
        </p:xfrm>
        <a:graphic>
          <a:graphicData uri="http://schemas.openxmlformats.org/presentationml/2006/ole">
            <p:oleObj spid="_x0000_s29698" name="Equation" r:id="rId3" imgW="2717640" imgH="457200" progId="Equation.DSMT4">
              <p:embed/>
            </p:oleObj>
          </a:graphicData>
        </a:graphic>
      </p:graphicFrame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5759450" y="2133600"/>
            <a:ext cx="29162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000000"/>
                </a:solidFill>
              </a:rPr>
              <a:t>/P.Bosted etal. ’94/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9699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1547813" y="3141663"/>
          <a:ext cx="6121400" cy="1068387"/>
        </p:xfrm>
        <a:graphic>
          <a:graphicData uri="http://schemas.openxmlformats.org/presentationml/2006/ole">
            <p:oleObj spid="_x0000_s29699" name="Equation" r:id="rId4" imgW="2400120" imgH="419040" progId="Equation.DSMT4">
              <p:embed/>
            </p:oleObj>
          </a:graphicData>
        </a:graphic>
      </p:graphicFrame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1547813" y="4797425"/>
            <a:ext cx="64817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000000"/>
                </a:solidFill>
              </a:rPr>
              <a:t>but the coefficient is given by different combinations of FF’s of nucleon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E136 experiment /Bosted et al ‘94/</a:t>
            </a:r>
          </a:p>
        </p:txBody>
      </p:sp>
      <p:graphicFrame>
        <p:nvGraphicFramePr>
          <p:cNvPr id="30722" name="Object 19"/>
          <p:cNvGraphicFramePr>
            <a:graphicFrameLocks noChangeAspect="1"/>
          </p:cNvGraphicFramePr>
          <p:nvPr>
            <p:ph sz="quarter" idx="1"/>
          </p:nvPr>
        </p:nvGraphicFramePr>
        <p:xfrm>
          <a:off x="395288" y="2708275"/>
          <a:ext cx="3455987" cy="1001713"/>
        </p:xfrm>
        <a:graphic>
          <a:graphicData uri="http://schemas.openxmlformats.org/presentationml/2006/ole">
            <p:oleObj spid="_x0000_s30722" name="Equation" r:id="rId3" imgW="1447560" imgH="419040" progId="Equation.DSMT4">
              <p:embed/>
            </p:oleObj>
          </a:graphicData>
        </a:graphic>
      </p:graphicFrame>
      <p:graphicFrame>
        <p:nvGraphicFramePr>
          <p:cNvPr id="30723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187450" y="1196975"/>
          <a:ext cx="3816350" cy="544513"/>
        </p:xfrm>
        <a:graphic>
          <a:graphicData uri="http://schemas.openxmlformats.org/presentationml/2006/ole">
            <p:oleObj spid="_x0000_s30723" name="Equation" r:id="rId4" imgW="1688760" imgH="241200" progId="Equation.DSMT4">
              <p:embed/>
            </p:oleObj>
          </a:graphicData>
        </a:graphic>
      </p:graphicFrame>
      <p:graphicFrame>
        <p:nvGraphicFramePr>
          <p:cNvPr id="30724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3132138" y="1700213"/>
          <a:ext cx="1944687" cy="546100"/>
        </p:xfrm>
        <a:graphic>
          <a:graphicData uri="http://schemas.openxmlformats.org/presentationml/2006/ole">
            <p:oleObj spid="_x0000_s30724" name="Equation" r:id="rId5" imgW="812520" imgH="228600" progId="Equation.DSMT4">
              <p:embed/>
            </p:oleObj>
          </a:graphicData>
        </a:graphic>
      </p:graphicFrame>
      <p:graphicFrame>
        <p:nvGraphicFramePr>
          <p:cNvPr id="30725" name="Object 21"/>
          <p:cNvGraphicFramePr>
            <a:graphicFrameLocks noChangeAspect="1"/>
          </p:cNvGraphicFramePr>
          <p:nvPr/>
        </p:nvGraphicFramePr>
        <p:xfrm>
          <a:off x="1692275" y="3644900"/>
          <a:ext cx="6911975" cy="1490663"/>
        </p:xfrm>
        <a:graphic>
          <a:graphicData uri="http://schemas.openxmlformats.org/presentationml/2006/ole">
            <p:oleObj spid="_x0000_s30725" name="Equation" r:id="rId6" imgW="3416040" imgH="736560" progId="Equation.DSMT4">
              <p:embed/>
            </p:oleObj>
          </a:graphicData>
        </a:graphic>
      </p:graphicFrame>
      <p:graphicFrame>
        <p:nvGraphicFramePr>
          <p:cNvPr id="30726" name="Object 25"/>
          <p:cNvGraphicFramePr>
            <a:graphicFrameLocks noChangeAspect="1"/>
          </p:cNvGraphicFramePr>
          <p:nvPr/>
        </p:nvGraphicFramePr>
        <p:xfrm>
          <a:off x="1763713" y="5445125"/>
          <a:ext cx="5616575" cy="990600"/>
        </p:xfrm>
        <a:graphic>
          <a:graphicData uri="http://schemas.openxmlformats.org/presentationml/2006/ole">
            <p:oleObj spid="_x0000_s30726" name="Equation" r:id="rId7" imgW="2590560" imgH="457200" progId="Equation.DSMT4">
              <p:embed/>
            </p:oleObj>
          </a:graphicData>
        </a:graphic>
      </p:graphicFrame>
      <p:pic>
        <p:nvPicPr>
          <p:cNvPr id="30729" name="Picture 27" descr="Рисунок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11975" y="1484313"/>
            <a:ext cx="223202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27" name="Object 30"/>
          <p:cNvGraphicFramePr>
            <a:graphicFrameLocks noChangeAspect="1"/>
          </p:cNvGraphicFramePr>
          <p:nvPr/>
        </p:nvGraphicFramePr>
        <p:xfrm>
          <a:off x="7164388" y="1484313"/>
          <a:ext cx="481012" cy="617537"/>
        </p:xfrm>
        <a:graphic>
          <a:graphicData uri="http://schemas.openxmlformats.org/presentationml/2006/ole">
            <p:oleObj spid="_x0000_s30727" name="Equation" r:id="rId9" imgW="177480" imgH="228600" progId="Equation.DSMT4">
              <p:embed/>
            </p:oleObj>
          </a:graphicData>
        </a:graphic>
      </p:graphicFrame>
      <p:sp>
        <p:nvSpPr>
          <p:cNvPr id="30730" name="Line 31"/>
          <p:cNvSpPr>
            <a:spLocks noChangeShapeType="1"/>
          </p:cNvSpPr>
          <p:nvPr/>
        </p:nvSpPr>
        <p:spPr bwMode="auto">
          <a:xfrm flipH="1">
            <a:off x="5724525" y="2708275"/>
            <a:ext cx="1150938" cy="9366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24000" y="152400"/>
          <a:ext cx="3673475" cy="1381125"/>
        </p:xfrm>
        <a:graphic>
          <a:graphicData uri="http://schemas.openxmlformats.org/presentationml/2006/ole">
            <p:oleObj spid="_x0000_s31746" name="Equation" r:id="rId3" imgW="1384200" imgH="520560" progId="Equation.DSMT4">
              <p:embed/>
            </p:oleObj>
          </a:graphicData>
        </a:graphic>
      </p:graphicFrame>
      <p:pic>
        <p:nvPicPr>
          <p:cNvPr id="31747" name="Picture 10" descr="C:\Documents and Settings\boikot\Desktop\Last2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371600"/>
            <a:ext cx="5943600" cy="467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066800" y="1600200"/>
            <a:ext cx="60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0.20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0.15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1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0.05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362200" y="6172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	     10	       15 	    20       25        30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0104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>
                <a:solidFill>
                  <a:srgbClr val="FF0000"/>
                </a:solidFill>
              </a:rPr>
              <a:t>QCD &amp; chiral symmetry</a:t>
            </a:r>
          </a:p>
        </p:txBody>
      </p:sp>
      <p:graphicFrame>
        <p:nvGraphicFramePr>
          <p:cNvPr id="34833" name="Object 17"/>
          <p:cNvGraphicFramePr>
            <a:graphicFrameLocks noChangeAspect="1"/>
          </p:cNvGraphicFramePr>
          <p:nvPr>
            <p:ph sz="quarter" idx="1"/>
          </p:nvPr>
        </p:nvGraphicFramePr>
        <p:xfrm>
          <a:off x="642910" y="3214686"/>
          <a:ext cx="2232025" cy="476250"/>
        </p:xfrm>
        <a:graphic>
          <a:graphicData uri="http://schemas.openxmlformats.org/presentationml/2006/ole">
            <p:oleObj spid="_x0000_s54274" name="Equation" r:id="rId3" imgW="1130040" imgH="241200" progId="Equation.DSMT4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755650" y="1268413"/>
          <a:ext cx="7848600" cy="1096962"/>
        </p:xfrm>
        <a:graphic>
          <a:graphicData uri="http://schemas.openxmlformats.org/presentationml/2006/ole">
            <p:oleObj spid="_x0000_s54275" name="Equation" r:id="rId4" imgW="3454200" imgH="482400" progId="Equation.DSMT4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84213" y="2781300"/>
          <a:ext cx="2016125" cy="484188"/>
        </p:xfrm>
        <a:graphic>
          <a:graphicData uri="http://schemas.openxmlformats.org/presentationml/2006/ole">
            <p:oleObj spid="_x0000_s54276" name="Equation" r:id="rId5" imgW="1002960" imgH="241200" progId="Equation.DSMT4">
              <p:embed/>
            </p:oleObj>
          </a:graphicData>
        </a:graphic>
      </p:graphicFrame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3851275" y="2852738"/>
          <a:ext cx="3384550" cy="823912"/>
        </p:xfrm>
        <a:graphic>
          <a:graphicData uri="http://schemas.openxmlformats.org/presentationml/2006/ole">
            <p:oleObj spid="_x0000_s54277" name="Equation" r:id="rId6" imgW="1930320" imgH="469800" progId="Equation.DSMT4">
              <p:embed/>
            </p:oleObj>
          </a:graphicData>
        </a:graphic>
      </p:graphicFrame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4143372" y="3714752"/>
          <a:ext cx="2736850" cy="841375"/>
        </p:xfrm>
        <a:graphic>
          <a:graphicData uri="http://schemas.openxmlformats.org/presentationml/2006/ole">
            <p:oleObj spid="_x0000_s54278" name="Equation" r:id="rId7" imgW="1320480" imgH="406080" progId="Equation.DSMT4">
              <p:embed/>
            </p:oleObj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7143768" y="4357694"/>
          <a:ext cx="1727200" cy="644525"/>
        </p:xfrm>
        <a:graphic>
          <a:graphicData uri="http://schemas.openxmlformats.org/presentationml/2006/ole">
            <p:oleObj spid="_x0000_s54279" name="Equation" r:id="rId8" imgW="1054080" imgH="393480" progId="Equation.DSMT4">
              <p:embed/>
            </p:oleObj>
          </a:graphicData>
        </a:graphic>
      </p:graphicFrame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468313" y="2276475"/>
            <a:ext cx="70564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GB" sz="2400" dirty="0"/>
              <a:t>Contains all strong interaction phenomena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H="1" flipV="1">
            <a:off x="6143636" y="4429132"/>
            <a:ext cx="935038" cy="2159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5650" y="4724400"/>
            <a:ext cx="18716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GB" sz="2000" dirty="0"/>
              <a:t>Symmetries:</a:t>
            </a:r>
          </a:p>
        </p:txBody>
      </p:sp>
      <p:graphicFrame>
        <p:nvGraphicFramePr>
          <p:cNvPr id="34840" name="Object 24"/>
          <p:cNvGraphicFramePr>
            <a:graphicFrameLocks noChangeAspect="1"/>
          </p:cNvGraphicFramePr>
          <p:nvPr/>
        </p:nvGraphicFramePr>
        <p:xfrm>
          <a:off x="1704975" y="5157788"/>
          <a:ext cx="5380038" cy="515937"/>
        </p:xfrm>
        <a:graphic>
          <a:graphicData uri="http://schemas.openxmlformats.org/presentationml/2006/ole">
            <p:oleObj spid="_x0000_s54280" name="Equation" r:id="rId9" imgW="2514600" imgH="241200" progId="Equation.DSMT4">
              <p:embed/>
            </p:oleObj>
          </a:graphicData>
        </a:graphic>
      </p:graphicFrame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827088" y="5734050"/>
            <a:ext cx="7207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GB" sz="2000">
                <a:solidFill>
                  <a:srgbClr val="FF0000"/>
                </a:solidFill>
              </a:rPr>
              <a:t>But:</a:t>
            </a:r>
          </a:p>
        </p:txBody>
      </p:sp>
      <p:graphicFrame>
        <p:nvGraphicFramePr>
          <p:cNvPr id="34845" name="Object 29"/>
          <p:cNvGraphicFramePr>
            <a:graphicFrameLocks noChangeAspect="1"/>
          </p:cNvGraphicFramePr>
          <p:nvPr/>
        </p:nvGraphicFramePr>
        <p:xfrm>
          <a:off x="1763713" y="5734050"/>
          <a:ext cx="4464050" cy="920750"/>
        </p:xfrm>
        <a:graphic>
          <a:graphicData uri="http://schemas.openxmlformats.org/presentationml/2006/ole">
            <p:oleObj spid="_x0000_s54281" name="Equation" r:id="rId10" imgW="2463480" imgH="50796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14282" y="3929066"/>
            <a:ext cx="3689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Transmutation of dimension: scale</a:t>
            </a:r>
          </a:p>
          <a:p>
            <a:r>
              <a:rPr lang="de-DE" dirty="0" smtClean="0"/>
              <a:t>i</a:t>
            </a:r>
            <a:r>
              <a:rPr lang="de-DE" dirty="0" smtClean="0"/>
              <a:t>s given not by quark masses but</a:t>
            </a:r>
            <a:endParaRPr lang="de-DE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714744" y="4286256"/>
            <a:ext cx="500066" cy="142876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250265" y="4750603"/>
            <a:ext cx="642942" cy="142876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684213" y="1844675"/>
          <a:ext cx="6335712" cy="1273175"/>
        </p:xfrm>
        <a:graphic>
          <a:graphicData uri="http://schemas.openxmlformats.org/presentationml/2006/ole">
            <p:oleObj spid="_x0000_s32770" name="Equation" r:id="rId3" imgW="2590560" imgH="52056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333375"/>
          <a:ext cx="2879725" cy="1249363"/>
        </p:xfrm>
        <a:graphic>
          <a:graphicData uri="http://schemas.openxmlformats.org/presentationml/2006/ole">
            <p:oleObj spid="_x0000_s32771" name="Equation" r:id="rId4" imgW="1054080" imgH="457200" progId="Equation.DSMT4">
              <p:embed/>
            </p:oleObj>
          </a:graphicData>
        </a:graphic>
      </p:graphicFrame>
      <p:graphicFrame>
        <p:nvGraphicFramePr>
          <p:cNvPr id="32772" name="Object 24"/>
          <p:cNvGraphicFramePr>
            <a:graphicFrameLocks noChangeAspect="1"/>
          </p:cNvGraphicFramePr>
          <p:nvPr/>
        </p:nvGraphicFramePr>
        <p:xfrm>
          <a:off x="1214414" y="4527239"/>
          <a:ext cx="5738831" cy="1238195"/>
        </p:xfrm>
        <a:graphic>
          <a:graphicData uri="http://schemas.openxmlformats.org/presentationml/2006/ole">
            <p:oleObj spid="_x0000_s32772" name="Equation" r:id="rId5" imgW="2234880" imgH="482400" progId="Equation.DSMT4">
              <p:embed/>
            </p:oleObj>
          </a:graphicData>
        </a:graphic>
      </p:graphicFrame>
      <p:graphicFrame>
        <p:nvGraphicFramePr>
          <p:cNvPr id="32773" name="Object 25"/>
          <p:cNvGraphicFramePr>
            <a:graphicFrameLocks noChangeAspect="1"/>
          </p:cNvGraphicFramePr>
          <p:nvPr/>
        </p:nvGraphicFramePr>
        <p:xfrm>
          <a:off x="1147763" y="3395663"/>
          <a:ext cx="5191125" cy="1263650"/>
        </p:xfrm>
        <a:graphic>
          <a:graphicData uri="http://schemas.openxmlformats.org/presentationml/2006/ole">
            <p:oleObj spid="_x0000_s32773" name="Equation" r:id="rId6" imgW="1981080" imgH="482400" progId="Equation.DSMT4">
              <p:embed/>
            </p:oleObj>
          </a:graphicData>
        </a:graphic>
      </p:graphicFrame>
      <p:graphicFrame>
        <p:nvGraphicFramePr>
          <p:cNvPr id="32774" name="Object 31"/>
          <p:cNvGraphicFramePr>
            <a:graphicFrameLocks noChangeAspect="1"/>
          </p:cNvGraphicFramePr>
          <p:nvPr>
            <p:ph sz="quarter" idx="4"/>
          </p:nvPr>
        </p:nvGraphicFramePr>
        <p:xfrm>
          <a:off x="1331913" y="5876925"/>
          <a:ext cx="576262" cy="512763"/>
        </p:xfrm>
        <a:graphic>
          <a:graphicData uri="http://schemas.openxmlformats.org/presentationml/2006/ole">
            <p:oleObj spid="_x0000_s32774" name="Equation" r:id="rId7" imgW="228600" imgH="203040" progId="Equation.DSMT4">
              <p:embed/>
            </p:oleObj>
          </a:graphicData>
        </a:graphic>
      </p:graphicFrame>
      <p:sp>
        <p:nvSpPr>
          <p:cNvPr id="197667" name="Rectangle 35"/>
          <p:cNvSpPr>
            <a:spLocks noChangeArrowheads="1"/>
          </p:cNvSpPr>
          <p:nvPr/>
        </p:nvSpPr>
        <p:spPr bwMode="auto">
          <a:xfrm>
            <a:off x="1908175" y="5876925"/>
            <a:ext cx="56880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Nucleon FF’s from experiment</a:t>
            </a:r>
          </a:p>
        </p:txBody>
      </p:sp>
      <p:graphicFrame>
        <p:nvGraphicFramePr>
          <p:cNvPr id="32775" name="Object 35"/>
          <p:cNvGraphicFramePr>
            <a:graphicFrameLocks noChangeAspect="1"/>
          </p:cNvGraphicFramePr>
          <p:nvPr/>
        </p:nvGraphicFramePr>
        <p:xfrm>
          <a:off x="6227763" y="5715000"/>
          <a:ext cx="2879725" cy="234950"/>
        </p:xfrm>
        <a:graphic>
          <a:graphicData uri="http://schemas.openxmlformats.org/presentationml/2006/ole">
            <p:oleObj spid="_x0000_s32775" name="Equation" r:id="rId8" imgW="2489040" imgH="203040" progId="Equation.DSMT4">
              <p:embed/>
            </p:oleObj>
          </a:graphicData>
        </a:graphic>
      </p:graphicFrame>
      <p:graphicFrame>
        <p:nvGraphicFramePr>
          <p:cNvPr id="32776" name="Object 35"/>
          <p:cNvGraphicFramePr>
            <a:graphicFrameLocks noChangeAspect="1"/>
          </p:cNvGraphicFramePr>
          <p:nvPr/>
        </p:nvGraphicFramePr>
        <p:xfrm>
          <a:off x="6567488" y="4486275"/>
          <a:ext cx="2151062" cy="238125"/>
        </p:xfrm>
        <a:graphic>
          <a:graphicData uri="http://schemas.openxmlformats.org/presentationml/2006/ole">
            <p:oleObj spid="_x0000_s32776" name="Equation" r:id="rId9" imgW="1828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52400"/>
            <a:ext cx="8001000" cy="12192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… ? … very interesting domain Transition  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       from one type of SPTh to another one</a:t>
            </a:r>
          </a:p>
        </p:txBody>
      </p:sp>
      <p:pic>
        <p:nvPicPr>
          <p:cNvPr id="33796" name="Picture 5" descr="C:\Documents and Settings\boikot\Desktop\untitledq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371600"/>
            <a:ext cx="6096000" cy="46815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143000" y="1676400"/>
            <a:ext cx="60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0.10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0.08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0.06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0.04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0.02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514600" y="6172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	     10	       15 	    20       25        30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724400" y="19050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E136 point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486400" y="41148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Ν S</a:t>
            </a:r>
          </a:p>
        </p:txBody>
      </p:sp>
      <p:sp>
        <p:nvSpPr>
          <p:cNvPr id="33801" name="Rectangle 13"/>
          <p:cNvSpPr>
            <a:spLocks noChangeArrowheads="1"/>
          </p:cNvSpPr>
          <p:nvPr/>
        </p:nvSpPr>
        <p:spPr bwMode="auto">
          <a:xfrm>
            <a:off x="3352800" y="51054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2800">
                <a:solidFill>
                  <a:schemeClr val="accent1"/>
                </a:solidFill>
              </a:rPr>
              <a:t>Q</a:t>
            </a:r>
            <a:r>
              <a:rPr lang="en-US" sz="2800" baseline="30000">
                <a:solidFill>
                  <a:schemeClr val="accent1"/>
                </a:solidFill>
              </a:rPr>
              <a:t>2</a:t>
            </a:r>
            <a:r>
              <a:rPr lang="en-US" sz="2800">
                <a:solidFill>
                  <a:schemeClr val="accent1"/>
                </a:solidFill>
              </a:rPr>
              <a:t>~Λ</a:t>
            </a:r>
            <a:r>
              <a:rPr lang="en-US" sz="2800" baseline="30000">
                <a:solidFill>
                  <a:schemeClr val="accent1"/>
                </a:solidFill>
              </a:rPr>
              <a:t>3</a:t>
            </a:r>
            <a:r>
              <a:rPr lang="en-US" sz="2800">
                <a:solidFill>
                  <a:schemeClr val="accent1"/>
                </a:solidFill>
              </a:rPr>
              <a:t>/m</a:t>
            </a:r>
            <a:r>
              <a:rPr lang="en-US" sz="2800" baseline="-25000">
                <a:solidFill>
                  <a:schemeClr val="accent1"/>
                </a:solidFill>
              </a:rPr>
              <a:t>π</a:t>
            </a:r>
            <a:endParaRPr 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590800" y="5486400"/>
          <a:ext cx="762000" cy="298450"/>
        </p:xfrm>
        <a:graphic>
          <a:graphicData uri="http://schemas.openxmlformats.org/presentationml/2006/ole">
            <p:oleObj spid="_x0000_s33794" name="Bitmap Image" r:id="rId4" imgW="1095528" imgH="428798" progId="PBrush">
              <p:embed/>
            </p:oleObj>
          </a:graphicData>
        </a:graphic>
      </p:graphicFrame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6553200" y="609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2571744"/>
            <a:ext cx="5280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Opportunities for PANDA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4500570"/>
            <a:ext cx="86693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Direct mesurement of 5+ quark component of nucleon WF </a:t>
            </a:r>
          </a:p>
          <a:p>
            <a:endParaRPr lang="de-DE" dirty="0" smtClean="0"/>
          </a:p>
          <a:p>
            <a:r>
              <a:rPr lang="de-DE" dirty="0" smtClean="0"/>
              <a:t>Measuring different mesons we probe different components of nucleon WF</a:t>
            </a:r>
          </a:p>
          <a:p>
            <a:endParaRPr lang="de-DE" dirty="0" smtClean="0"/>
          </a:p>
          <a:p>
            <a:r>
              <a:rPr lang="de-DE" dirty="0" smtClean="0"/>
              <a:t>If here is a pion, eta (gluon rich) </a:t>
            </a:r>
            <a:r>
              <a:rPr lang="de-DE" dirty="0" smtClean="0">
                <a:sym typeface="Wingdings" pitchFamily="2" charset="2"/>
              </a:rPr>
              <a:t> chiral dynamics and anomaly for 5 quark cluster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Possibility to figure out how the chiral symmetry is restored</a:t>
            </a:r>
            <a:endParaRPr lang="de-DE" dirty="0"/>
          </a:p>
        </p:txBody>
      </p:sp>
      <p:sp>
        <p:nvSpPr>
          <p:cNvPr id="8" name="TextBox 7"/>
          <p:cNvSpPr txBox="1"/>
          <p:nvPr/>
        </p:nvSpPr>
        <p:spPr>
          <a:xfrm>
            <a:off x="5357818" y="714356"/>
            <a:ext cx="3239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Frankfurt, Strikman, MVP `98</a:t>
            </a:r>
          </a:p>
          <a:p>
            <a:endParaRPr lang="de-DE" sz="1600" dirty="0" smtClean="0"/>
          </a:p>
          <a:p>
            <a:r>
              <a:rPr lang="de-DE" sz="1600" dirty="0" smtClean="0"/>
              <a:t>Lansberg, Pire, Szymanowski `07</a:t>
            </a:r>
            <a:endParaRPr lang="de-DE" sz="1600" dirty="0"/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343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rot="5400000" flipH="1" flipV="1">
            <a:off x="-35751" y="3464719"/>
            <a:ext cx="3214710" cy="128588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57752" y="2357430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Soft relative to the proton</a:t>
            </a:r>
            <a:endParaRPr lang="de-DE" dirty="0"/>
          </a:p>
        </p:txBody>
      </p:sp>
      <p:cxnSp>
        <p:nvCxnSpPr>
          <p:cNvPr id="14" name="Straight Arrow Connector 13"/>
          <p:cNvCxnSpPr>
            <a:stCxn id="12" idx="1"/>
          </p:cNvCxnSpPr>
          <p:nvPr/>
        </p:nvCxnSpPr>
        <p:spPr>
          <a:xfrm rot="10800000">
            <a:off x="3286116" y="2428868"/>
            <a:ext cx="1571636" cy="11322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60350"/>
            <a:ext cx="6923087" cy="8207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800">
                <a:solidFill>
                  <a:srgbClr val="FFFF66"/>
                </a:solidFill>
              </a:rPr>
              <a:t>Chiral symmetry is broken spontaneosly</a:t>
            </a: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1042988" y="1052513"/>
          <a:ext cx="6985000" cy="2122487"/>
        </p:xfrm>
        <a:graphic>
          <a:graphicData uri="http://schemas.openxmlformats.org/presentationml/2006/ole">
            <p:oleObj spid="_x0000_s55298" name="Equation" r:id="rId3" imgW="3009600" imgH="914400" progId="Equation.DSMT4">
              <p:embed/>
            </p:oleObj>
          </a:graphicData>
        </a:graphic>
      </p:graphicFrame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95288" y="3429000"/>
            <a:ext cx="84248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of puzzles:</a:t>
            </a:r>
            <a:r>
              <a:rPr lang="en-GB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nucleon looks like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GB" sz="28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GB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not like</a:t>
            </a:r>
          </a:p>
        </p:txBody>
      </p:sp>
      <p:graphicFrame>
        <p:nvGraphicFramePr>
          <p:cNvPr id="40976" name="Object 16"/>
          <p:cNvGraphicFramePr>
            <a:graphicFrameLocks noChangeAspect="1"/>
          </p:cNvGraphicFramePr>
          <p:nvPr/>
        </p:nvGraphicFramePr>
        <p:xfrm>
          <a:off x="1187450" y="5805488"/>
          <a:ext cx="6985000" cy="590550"/>
        </p:xfrm>
        <a:graphic>
          <a:graphicData uri="http://schemas.openxmlformats.org/presentationml/2006/ole">
            <p:oleObj spid="_x0000_s55299" name="Equation" r:id="rId4" imgW="2857320" imgH="241200" progId="Equation.DSMT4">
              <p:embed/>
            </p:oleObj>
          </a:graphicData>
        </a:graphic>
      </p:graphicFrame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4588" y="3716338"/>
            <a:ext cx="1990725" cy="2233612"/>
          </a:xfrm>
          <a:prstGeom prst="rect">
            <a:avLst/>
          </a:prstGeom>
          <a:noFill/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263" y="3933825"/>
            <a:ext cx="1895475" cy="19240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643570" y="785794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Nambu, Nobel Prize 2008</a:t>
            </a:r>
            <a:endParaRPr lang="de-DE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286520"/>
            <a:ext cx="886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To solve this and other puzzles one has to understand mechanisms of ChSB in QCD.</a:t>
            </a:r>
          </a:p>
          <a:p>
            <a:r>
              <a:rPr lang="de-DE" dirty="0" smtClean="0"/>
              <a:t>As important as understanding of confinement!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4290"/>
            <a:ext cx="7772400" cy="173830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/>
              <a:t>   Due to spontaneous </a:t>
            </a:r>
            <a:r>
              <a:rPr lang="en-GB" dirty="0" err="1" smtClean="0"/>
              <a:t>chiral</a:t>
            </a:r>
            <a:r>
              <a:rPr lang="en-GB" dirty="0" smtClean="0"/>
              <a:t> symmetry breakdown: 95% mass of the nucleon is generated</a:t>
            </a:r>
            <a:r>
              <a:rPr lang="en-GB" dirty="0" smtClean="0">
                <a:sym typeface="Wingdings" pitchFamily="2" charset="2"/>
              </a:rPr>
              <a:t> 95 % mass of visible Universe!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285992"/>
            <a:ext cx="6223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Chiral symmetry is broken spontaneously that is why:</a:t>
            </a:r>
            <a:endParaRPr lang="de-D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857496"/>
            <a:ext cx="5299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000" dirty="0"/>
              <a:t>Protons and neutrons exist and are massive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392906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dirty="0" smtClean="0"/>
              <a:t>Nuclei exist</a:t>
            </a:r>
            <a:endParaRPr lang="de-DE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3357562"/>
            <a:ext cx="1927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2000" dirty="0"/>
              <a:t>Pions are light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442913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dirty="0" smtClean="0"/>
              <a:t>... We </a:t>
            </a:r>
            <a:r>
              <a:rPr lang="de-DE" dirty="0" smtClean="0"/>
              <a:t>are here</a:t>
            </a:r>
            <a:r>
              <a:rPr lang="de-DE" dirty="0" smtClean="0"/>
              <a:t> </a:t>
            </a:r>
            <a:r>
              <a:rPr lang="de-DE" dirty="0" smtClean="0"/>
              <a:t>and can study </a:t>
            </a:r>
            <a:r>
              <a:rPr lang="de-DE" dirty="0" smtClean="0"/>
              <a:t>strong interactions @ FAIR  </a:t>
            </a:r>
            <a:endParaRPr lang="de-DE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5429264"/>
            <a:ext cx="8600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92D050"/>
                </a:solidFill>
                <a:latin typeface="Book Antiqua" pitchFamily="18" charset="0"/>
              </a:rPr>
              <a:t>Spontaneous breakdown of chiral symmetry really shapes our world!</a:t>
            </a:r>
            <a:endParaRPr lang="de-DE" sz="2000" b="1" dirty="0">
              <a:solidFill>
                <a:srgbClr val="92D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214290"/>
            <a:ext cx="8929718" cy="147002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3600" dirty="0" smtClean="0"/>
              <a:t>Up to now </a:t>
            </a:r>
            <a:r>
              <a:rPr lang="en-US" sz="3600" dirty="0" err="1" smtClean="0"/>
              <a:t>ChSB</a:t>
            </a:r>
            <a:r>
              <a:rPr lang="en-US" sz="3600" dirty="0" smtClean="0"/>
              <a:t> phenomenon has been studied only in soft processes  and it was never studied at the level of quark and gluon degrees of freedom.</a:t>
            </a:r>
            <a:endParaRPr lang="en-US" sz="3600" dirty="0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3500430" y="5072074"/>
            <a:ext cx="38163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generator of broken subgroup</a:t>
            </a:r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 flipV="1">
            <a:off x="5357818" y="450057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graphicFrame>
        <p:nvGraphicFramePr>
          <p:cNvPr id="76822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2143108" y="3714752"/>
          <a:ext cx="4914900" cy="836612"/>
        </p:xfrm>
        <a:graphic>
          <a:graphicData uri="http://schemas.openxmlformats.org/presentationml/2006/ole">
            <p:oleObj spid="_x0000_s56322" name="Equation" r:id="rId3" imgW="1193760" imgH="20304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3000372"/>
            <a:ext cx="623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Main idea of soft pion theorems is in the following equation: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6"/>
          <p:cNvGraphicFramePr>
            <a:graphicFrameLocks noChangeAspect="1"/>
          </p:cNvGraphicFramePr>
          <p:nvPr>
            <p:ph sz="quarter" idx="4"/>
          </p:nvPr>
        </p:nvGraphicFramePr>
        <p:xfrm>
          <a:off x="1258888" y="4365625"/>
          <a:ext cx="3836987" cy="1181100"/>
        </p:xfrm>
        <a:graphic>
          <a:graphicData uri="http://schemas.openxmlformats.org/presentationml/2006/ole">
            <p:oleObj spid="_x0000_s16386" name="Equation" r:id="rId3" imgW="1485720" imgH="457200" progId="Equation.DSMT4">
              <p:embed/>
            </p:oleObj>
          </a:graphicData>
        </a:graphic>
      </p:graphicFrame>
      <p:sp>
        <p:nvSpPr>
          <p:cNvPr id="122901" name="Rectangle 21"/>
          <p:cNvSpPr>
            <a:spLocks noChangeArrowheads="1"/>
          </p:cNvSpPr>
          <p:nvPr/>
        </p:nvSpPr>
        <p:spPr bwMode="auto">
          <a:xfrm>
            <a:off x="4716463" y="3500438"/>
            <a:ext cx="39592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computable by symmetry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transformation</a:t>
            </a:r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0" name="Line 22"/>
          <p:cNvSpPr>
            <a:spLocks noChangeShapeType="1"/>
          </p:cNvSpPr>
          <p:nvPr/>
        </p:nvSpPr>
        <p:spPr bwMode="auto">
          <a:xfrm flipV="1">
            <a:off x="5724525" y="27082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16387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611188" y="188913"/>
          <a:ext cx="5689600" cy="1308100"/>
        </p:xfrm>
        <a:graphic>
          <a:graphicData uri="http://schemas.openxmlformats.org/presentationml/2006/ole">
            <p:oleObj spid="_x0000_s16387" name="Equation" r:id="rId4" imgW="1269720" imgH="291960" progId="Equation.DSMT4">
              <p:embed/>
            </p:oleObj>
          </a:graphicData>
        </a:graphic>
      </p:graphicFrame>
      <p:graphicFrame>
        <p:nvGraphicFramePr>
          <p:cNvPr id="16388" name="Object 33"/>
          <p:cNvGraphicFramePr>
            <a:graphicFrameLocks noChangeAspect="1"/>
          </p:cNvGraphicFramePr>
          <p:nvPr/>
        </p:nvGraphicFramePr>
        <p:xfrm>
          <a:off x="3276600" y="1412875"/>
          <a:ext cx="5473700" cy="1633538"/>
        </p:xfrm>
        <a:graphic>
          <a:graphicData uri="http://schemas.openxmlformats.org/presentationml/2006/ole">
            <p:oleObj spid="_x0000_s16388" name="Equation" r:id="rId5" imgW="14475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Pion production near threshold</a:t>
            </a:r>
          </a:p>
        </p:txBody>
      </p:sp>
      <p:graphicFrame>
        <p:nvGraphicFramePr>
          <p:cNvPr id="17410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1979613" y="1341438"/>
          <a:ext cx="936625" cy="581025"/>
        </p:xfrm>
        <a:graphic>
          <a:graphicData uri="http://schemas.openxmlformats.org/presentationml/2006/ole">
            <p:oleObj spid="_x0000_s17410" name="Equation" r:id="rId3" imgW="368280" imgH="228600" progId="Equation.DSMT4">
              <p:embed/>
            </p:oleObj>
          </a:graphicData>
        </a:graphic>
      </p:graphicFrame>
      <p:sp>
        <p:nvSpPr>
          <p:cNvPr id="130067" name="Rectangle 19"/>
          <p:cNvSpPr>
            <a:spLocks noChangeArrowheads="1"/>
          </p:cNvSpPr>
          <p:nvPr/>
        </p:nvSpPr>
        <p:spPr bwMode="auto">
          <a:xfrm>
            <a:off x="1042988" y="4868863"/>
            <a:ext cx="69834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GB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Pion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is a (pseudo) </a:t>
            </a:r>
            <a:r>
              <a:rPr lang="en-GB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Nambu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-Goldstone 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Boson of </a:t>
            </a:r>
            <a:r>
              <a:rPr lang="en-GB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SBChS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=&gt; soft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theorem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	/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Nambu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Lurie ’62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	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Nambu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Shraumer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’62/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GB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20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1196975"/>
            <a:ext cx="2871787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1" name="Object 26"/>
          <p:cNvGraphicFramePr>
            <a:graphicFrameLocks noChangeAspect="1"/>
          </p:cNvGraphicFramePr>
          <p:nvPr/>
        </p:nvGraphicFramePr>
        <p:xfrm>
          <a:off x="684213" y="3429000"/>
          <a:ext cx="376237" cy="376238"/>
        </p:xfrm>
        <a:graphic>
          <a:graphicData uri="http://schemas.openxmlformats.org/presentationml/2006/ole">
            <p:oleObj spid="_x0000_s17411" name="Equation" r:id="rId5" imgW="177480" imgH="177480" progId="Equation.DSMT4">
              <p:embed/>
            </p:oleObj>
          </a:graphicData>
        </a:graphic>
      </p:graphicFrame>
      <p:graphicFrame>
        <p:nvGraphicFramePr>
          <p:cNvPr id="17412" name="Object 27"/>
          <p:cNvGraphicFramePr>
            <a:graphicFrameLocks noChangeAspect="1"/>
          </p:cNvGraphicFramePr>
          <p:nvPr/>
        </p:nvGraphicFramePr>
        <p:xfrm>
          <a:off x="2339975" y="2852738"/>
          <a:ext cx="433388" cy="433387"/>
        </p:xfrm>
        <a:graphic>
          <a:graphicData uri="http://schemas.openxmlformats.org/presentationml/2006/ole">
            <p:oleObj spid="_x0000_s17412" name="Equation" r:id="rId6" imgW="139680" imgH="139680" progId="Equation.DSMT4">
              <p:embed/>
            </p:oleObj>
          </a:graphicData>
        </a:graphic>
      </p:graphicFrame>
      <p:graphicFrame>
        <p:nvGraphicFramePr>
          <p:cNvPr id="17413" name="Object 28"/>
          <p:cNvGraphicFramePr>
            <a:graphicFrameLocks noChangeAspect="1"/>
          </p:cNvGraphicFramePr>
          <p:nvPr/>
        </p:nvGraphicFramePr>
        <p:xfrm>
          <a:off x="3708400" y="3573463"/>
          <a:ext cx="792163" cy="704850"/>
        </p:xfrm>
        <a:graphic>
          <a:graphicData uri="http://schemas.openxmlformats.org/presentationml/2006/ole">
            <p:oleObj spid="_x0000_s17413" name="Equation" r:id="rId7" imgW="228600" imgH="203040" progId="Equation.DSMT4">
              <p:embed/>
            </p:oleObj>
          </a:graphicData>
        </a:graphic>
      </p:graphicFrame>
      <p:graphicFrame>
        <p:nvGraphicFramePr>
          <p:cNvPr id="17414" name="Object 29"/>
          <p:cNvGraphicFramePr>
            <a:graphicFrameLocks noChangeAspect="1"/>
          </p:cNvGraphicFramePr>
          <p:nvPr/>
        </p:nvGraphicFramePr>
        <p:xfrm>
          <a:off x="1979613" y="4221163"/>
          <a:ext cx="376237" cy="376237"/>
        </p:xfrm>
        <a:graphic>
          <a:graphicData uri="http://schemas.openxmlformats.org/presentationml/2006/ole">
            <p:oleObj spid="_x0000_s17414" name="Equation" r:id="rId8" imgW="177480" imgH="177480" progId="Equation.DSMT4">
              <p:embed/>
            </p:oleObj>
          </a:graphicData>
        </a:graphic>
      </p:graphicFrame>
      <p:sp>
        <p:nvSpPr>
          <p:cNvPr id="17421" name="AutoShape 30"/>
          <p:cNvSpPr>
            <a:spLocks/>
          </p:cNvSpPr>
          <p:nvPr/>
        </p:nvSpPr>
        <p:spPr bwMode="auto">
          <a:xfrm>
            <a:off x="3492500" y="3068638"/>
            <a:ext cx="144463" cy="1439862"/>
          </a:xfrm>
          <a:prstGeom prst="rightBrace">
            <a:avLst>
              <a:gd name="adj1" fmla="val 83058"/>
              <a:gd name="adj2" fmla="val 50000"/>
            </a:avLst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7415" name="Object 32"/>
          <p:cNvGraphicFramePr>
            <a:graphicFrameLocks noChangeAspect="1"/>
          </p:cNvGraphicFramePr>
          <p:nvPr>
            <p:ph sz="quarter" idx="2"/>
          </p:nvPr>
        </p:nvGraphicFramePr>
        <p:xfrm>
          <a:off x="5003800" y="1339850"/>
          <a:ext cx="1728788" cy="661988"/>
        </p:xfrm>
        <a:graphic>
          <a:graphicData uri="http://schemas.openxmlformats.org/presentationml/2006/ole">
            <p:oleObj spid="_x0000_s17415" name="Equation" r:id="rId9" imgW="596880" imgH="228600" progId="Equation.DSMT4">
              <p:embed/>
            </p:oleObj>
          </a:graphicData>
        </a:graphic>
      </p:graphicFrame>
      <p:graphicFrame>
        <p:nvGraphicFramePr>
          <p:cNvPr id="17416" name="Object 34"/>
          <p:cNvGraphicFramePr>
            <a:graphicFrameLocks noChangeAspect="1"/>
          </p:cNvGraphicFramePr>
          <p:nvPr/>
        </p:nvGraphicFramePr>
        <p:xfrm>
          <a:off x="4932363" y="1989138"/>
          <a:ext cx="2305050" cy="638175"/>
        </p:xfrm>
        <a:graphic>
          <a:graphicData uri="http://schemas.openxmlformats.org/presentationml/2006/ole">
            <p:oleObj spid="_x0000_s17416" name="Equation" r:id="rId10" imgW="825480" imgH="228600" progId="Equation.DSMT4">
              <p:embed/>
            </p:oleObj>
          </a:graphicData>
        </a:graphic>
      </p:graphicFrame>
      <p:graphicFrame>
        <p:nvGraphicFramePr>
          <p:cNvPr id="17417" name="Object 35"/>
          <p:cNvGraphicFramePr>
            <a:graphicFrameLocks noChangeAspect="1"/>
          </p:cNvGraphicFramePr>
          <p:nvPr/>
        </p:nvGraphicFramePr>
        <p:xfrm>
          <a:off x="4859338" y="2708275"/>
          <a:ext cx="2592387" cy="639763"/>
        </p:xfrm>
        <a:graphic>
          <a:graphicData uri="http://schemas.openxmlformats.org/presentationml/2006/ole">
            <p:oleObj spid="_x0000_s17417" name="Equation" r:id="rId11" imgW="927000" imgH="228600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7158" y="6215082"/>
            <a:ext cx="7622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These ideas created a new </a:t>
            </a:r>
            <a:r>
              <a:rPr lang="de-DE" dirty="0" smtClean="0"/>
              <a:t>direction:</a:t>
            </a:r>
            <a:endParaRPr lang="de-DE" dirty="0" smtClean="0"/>
          </a:p>
          <a:p>
            <a:r>
              <a:rPr lang="de-DE" dirty="0" smtClean="0"/>
              <a:t>ChPT. Note however that the fundamental d.o.f. Of QCD are not involved!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24300" y="1916113"/>
            <a:ext cx="4979988" cy="1470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- chirally rotated e.m. current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=&gt; related to axial FF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</p:txBody>
      </p:sp>
      <p:graphicFrame>
        <p:nvGraphicFramePr>
          <p:cNvPr id="19458" name="Object 35"/>
          <p:cNvGraphicFramePr>
            <a:graphicFrameLocks noChangeAspect="1"/>
          </p:cNvGraphicFramePr>
          <p:nvPr>
            <p:ph sz="quarter" idx="3"/>
          </p:nvPr>
        </p:nvGraphicFramePr>
        <p:xfrm>
          <a:off x="1835150" y="2060575"/>
          <a:ext cx="523875" cy="576263"/>
        </p:xfrm>
        <a:graphic>
          <a:graphicData uri="http://schemas.openxmlformats.org/presentationml/2006/ole">
            <p:oleObj spid="_x0000_s19458" name="Equation" r:id="rId3" imgW="126720" imgH="139680" progId="Equation.DSMT4">
              <p:embed/>
            </p:oleObj>
          </a:graphicData>
        </a:graphic>
      </p:graphicFrame>
      <p:pic>
        <p:nvPicPr>
          <p:cNvPr id="19463" name="Picture 2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0"/>
            <a:ext cx="3240088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59" name="Object 27"/>
          <p:cNvGraphicFramePr>
            <a:graphicFrameLocks noChangeAspect="1"/>
          </p:cNvGraphicFramePr>
          <p:nvPr/>
        </p:nvGraphicFramePr>
        <p:xfrm>
          <a:off x="0" y="5373688"/>
          <a:ext cx="7597775" cy="1341437"/>
        </p:xfrm>
        <a:graphic>
          <a:graphicData uri="http://schemas.openxmlformats.org/presentationml/2006/ole">
            <p:oleObj spid="_x0000_s19459" name="Equation" r:id="rId5" imgW="2730240" imgH="482400" progId="Equation.DSMT4">
              <p:embed/>
            </p:oleObj>
          </a:graphicData>
        </a:graphic>
      </p:graphicFrame>
      <p:graphicFrame>
        <p:nvGraphicFramePr>
          <p:cNvPr id="19460" name="Object 28"/>
          <p:cNvGraphicFramePr>
            <a:graphicFrameLocks noChangeAspect="1"/>
          </p:cNvGraphicFramePr>
          <p:nvPr/>
        </p:nvGraphicFramePr>
        <p:xfrm>
          <a:off x="47625" y="4437063"/>
          <a:ext cx="5521325" cy="1116012"/>
        </p:xfrm>
        <a:graphic>
          <a:graphicData uri="http://schemas.openxmlformats.org/presentationml/2006/ole">
            <p:oleObj spid="_x0000_s19460" name="Equation" r:id="rId6" imgW="1320480" imgH="266400" progId="Equation.DSMT4">
              <p:embed/>
            </p:oleObj>
          </a:graphicData>
        </a:graphic>
      </p:graphicFrame>
      <p:graphicFrame>
        <p:nvGraphicFramePr>
          <p:cNvPr id="19461" name="Object 39"/>
          <p:cNvGraphicFramePr>
            <a:graphicFrameLocks noChangeAspect="1"/>
          </p:cNvGraphicFramePr>
          <p:nvPr>
            <p:ph sz="quarter" idx="2"/>
          </p:nvPr>
        </p:nvGraphicFramePr>
        <p:xfrm>
          <a:off x="7561263" y="5373688"/>
          <a:ext cx="1582737" cy="1281112"/>
        </p:xfrm>
        <a:graphic>
          <a:graphicData uri="http://schemas.openxmlformats.org/presentationml/2006/ole">
            <p:oleObj spid="_x0000_s19461" name="Equation" r:id="rId7" imgW="533160" imgH="431640" progId="Equation.DSMT4">
              <p:embed/>
            </p:oleObj>
          </a:graphicData>
        </a:graphic>
      </p:graphicFrame>
      <p:sp>
        <p:nvSpPr>
          <p:cNvPr id="137258" name="Rectangle 42"/>
          <p:cNvSpPr>
            <a:spLocks noChangeArrowheads="1"/>
          </p:cNvSpPr>
          <p:nvPr/>
        </p:nvSpPr>
        <p:spPr bwMode="auto">
          <a:xfrm>
            <a:off x="395288" y="3716338"/>
            <a:ext cx="18002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Example: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6"/>
          <p:cNvGraphicFramePr>
            <a:graphicFrameLocks noChangeAspect="1"/>
          </p:cNvGraphicFramePr>
          <p:nvPr>
            <p:ph sz="quarter" idx="4"/>
          </p:nvPr>
        </p:nvGraphicFramePr>
        <p:xfrm>
          <a:off x="571472" y="5500702"/>
          <a:ext cx="3836987" cy="1181100"/>
        </p:xfrm>
        <a:graphic>
          <a:graphicData uri="http://schemas.openxmlformats.org/presentationml/2006/ole">
            <p:oleObj spid="_x0000_s57346" name="Equation" r:id="rId3" imgW="1485720" imgH="457200" progId="Equation.DSMT4">
              <p:embed/>
            </p:oleObj>
          </a:graphicData>
        </a:graphic>
      </p:graphicFrame>
      <p:sp>
        <p:nvSpPr>
          <p:cNvPr id="122901" name="Rectangle 21"/>
          <p:cNvSpPr>
            <a:spLocks noChangeArrowheads="1"/>
          </p:cNvSpPr>
          <p:nvPr/>
        </p:nvSpPr>
        <p:spPr bwMode="auto">
          <a:xfrm>
            <a:off x="642910" y="3500438"/>
            <a:ext cx="803277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Would be breakthrough if here we would have a well defined cluster of quarks and gluons! Would allow to connect </a:t>
            </a:r>
            <a:r>
              <a:rPr lang="en-GB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ChSB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with </a:t>
            </a:r>
            <a:r>
              <a:rPr lang="en-GB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fundamendal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d.o.f</a:t>
            </a:r>
            <a:r>
              <a:rPr lang="en-GB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of QCD! Big potential for discovery of new phenomena and understanding of mechanisms of “world shaping phenomenon” in QCD. </a:t>
            </a:r>
            <a:endParaRPr lang="en-GB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GB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90" name="Line 22"/>
          <p:cNvSpPr>
            <a:spLocks noChangeShapeType="1"/>
          </p:cNvSpPr>
          <p:nvPr/>
        </p:nvSpPr>
        <p:spPr bwMode="auto">
          <a:xfrm flipV="1">
            <a:off x="4429124" y="2428868"/>
            <a:ext cx="571503" cy="1143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16387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611188" y="188913"/>
          <a:ext cx="5689600" cy="1308100"/>
        </p:xfrm>
        <a:graphic>
          <a:graphicData uri="http://schemas.openxmlformats.org/presentationml/2006/ole">
            <p:oleObj spid="_x0000_s57347" name="Equation" r:id="rId4" imgW="1269720" imgH="291960" progId="Equation.DSMT4">
              <p:embed/>
            </p:oleObj>
          </a:graphicData>
        </a:graphic>
      </p:graphicFrame>
      <p:graphicFrame>
        <p:nvGraphicFramePr>
          <p:cNvPr id="16388" name="Object 33"/>
          <p:cNvGraphicFramePr>
            <a:graphicFrameLocks noChangeAspect="1"/>
          </p:cNvGraphicFramePr>
          <p:nvPr/>
        </p:nvGraphicFramePr>
        <p:xfrm>
          <a:off x="3276600" y="1412875"/>
          <a:ext cx="5473700" cy="1633538"/>
        </p:xfrm>
        <a:graphic>
          <a:graphicData uri="http://schemas.openxmlformats.org/presentationml/2006/ole">
            <p:oleObj spid="_x0000_s57348" name="Equation" r:id="rId5" imgW="1447560" imgH="431640" progId="Equation.DSMT4">
              <p:embed/>
            </p:oleObj>
          </a:graphicData>
        </a:graphic>
      </p:graphicFrame>
      <p:sp>
        <p:nvSpPr>
          <p:cNvPr id="7" name="Line 22"/>
          <p:cNvSpPr>
            <a:spLocks noChangeShapeType="1"/>
          </p:cNvSpPr>
          <p:nvPr/>
        </p:nvSpPr>
        <p:spPr bwMode="auto">
          <a:xfrm flipV="1">
            <a:off x="4429124" y="2428868"/>
            <a:ext cx="2928957" cy="1143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ка с тенью">
  <a:themeElements>
    <a:clrScheme name="Сетка с тенью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Сетка с тень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ка с тенью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0</TotalTime>
  <Words>604</Words>
  <Application>Microsoft PowerPoint</Application>
  <PresentationFormat>On-screen Show (4:3)</PresentationFormat>
  <Paragraphs>117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Сетка с тенью</vt:lpstr>
      <vt:lpstr>Equation</vt:lpstr>
      <vt:lpstr>MathType 6.0 Equation</vt:lpstr>
      <vt:lpstr>Bitmap Image</vt:lpstr>
      <vt:lpstr>Slide 1</vt:lpstr>
      <vt:lpstr>QCD &amp; chiral symmetry</vt:lpstr>
      <vt:lpstr>Slide 3</vt:lpstr>
      <vt:lpstr>Slide 4</vt:lpstr>
      <vt:lpstr>Slide 5</vt:lpstr>
      <vt:lpstr>Slide 6</vt:lpstr>
      <vt:lpstr>Pion production near threshold</vt:lpstr>
      <vt:lpstr>Slide 8</vt:lpstr>
      <vt:lpstr>Slide 9</vt:lpstr>
      <vt:lpstr>In the limit of                   Nucleon FF‘s are described in terms of partons-clusters of quarks</vt:lpstr>
      <vt:lpstr>Slide 11</vt:lpstr>
      <vt:lpstr>For NS theorem to work the pion should soft relative to all hadrons!</vt:lpstr>
      <vt:lpstr>Higher twists (1/Q2 supressed) –suppression of initial Nambu-Goldstone immision!</vt:lpstr>
      <vt:lpstr>What are πN WF’s when π is near threshold?</vt:lpstr>
      <vt:lpstr>Slide 15</vt:lpstr>
      <vt:lpstr>Comparison</vt:lpstr>
      <vt:lpstr>Slide 17</vt:lpstr>
      <vt:lpstr>E136 experiment /Bosted et al ‘94/</vt:lpstr>
      <vt:lpstr>Slide 19</vt:lpstr>
      <vt:lpstr>Slide 20</vt:lpstr>
      <vt:lpstr>Slide 21</vt:lpstr>
      <vt:lpstr>Slide 22</vt:lpstr>
      <vt:lpstr>Slide 23</vt:lpstr>
      <vt:lpstr>Slide 24</vt:lpstr>
    </vt:vector>
  </TitlesOfParts>
  <Company>RUB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 pion theorems for  hard processes</dc:title>
  <dc:creator>boikot</dc:creator>
  <cp:lastModifiedBy>maximp</cp:lastModifiedBy>
  <cp:revision>407</cp:revision>
  <dcterms:created xsi:type="dcterms:W3CDTF">2007-04-20T12:59:21Z</dcterms:created>
  <dcterms:modified xsi:type="dcterms:W3CDTF">2009-03-03T19:43:33Z</dcterms:modified>
</cp:coreProperties>
</file>